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56" r:id="rId5"/>
    <p:sldId id="257" r:id="rId6"/>
    <p:sldId id="328" r:id="rId7"/>
    <p:sldId id="262" r:id="rId8"/>
    <p:sldId id="259" r:id="rId9"/>
    <p:sldId id="260" r:id="rId10"/>
    <p:sldId id="325" r:id="rId11"/>
    <p:sldId id="336" r:id="rId12"/>
    <p:sldId id="267" r:id="rId13"/>
    <p:sldId id="266" r:id="rId14"/>
    <p:sldId id="269" r:id="rId15"/>
    <p:sldId id="263" r:id="rId16"/>
    <p:sldId id="329" r:id="rId17"/>
    <p:sldId id="324" r:id="rId18"/>
    <p:sldId id="268" r:id="rId19"/>
    <p:sldId id="326" r:id="rId20"/>
    <p:sldId id="330" r:id="rId21"/>
    <p:sldId id="331" r:id="rId22"/>
    <p:sldId id="337" r:id="rId23"/>
    <p:sldId id="332" r:id="rId24"/>
    <p:sldId id="333" r:id="rId25"/>
    <p:sldId id="334" r:id="rId26"/>
    <p:sldId id="335" r:id="rId27"/>
    <p:sldId id="317" r:id="rId28"/>
    <p:sldId id="318" r:id="rId29"/>
    <p:sldId id="323" r:id="rId30"/>
  </p:sldIdLst>
  <p:sldSz cx="9144000" cy="6858000" type="screen4x3"/>
  <p:notesSz cx="6797675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ws Gothic MT"/>
        <a:ea typeface="News Gothic MT"/>
        <a:cs typeface="News Gothic MT"/>
        <a:sym typeface="News Gothic MT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ws Gothic MT"/>
        <a:ea typeface="News Gothic MT"/>
        <a:cs typeface="News Gothic MT"/>
        <a:sym typeface="News Gothic MT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ws Gothic MT"/>
        <a:ea typeface="News Gothic MT"/>
        <a:cs typeface="News Gothic MT"/>
        <a:sym typeface="News Gothic MT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ws Gothic MT"/>
        <a:ea typeface="News Gothic MT"/>
        <a:cs typeface="News Gothic MT"/>
        <a:sym typeface="News Gothic MT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ws Gothic MT"/>
        <a:ea typeface="News Gothic MT"/>
        <a:cs typeface="News Gothic MT"/>
        <a:sym typeface="News Gothic MT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ws Gothic MT"/>
        <a:ea typeface="News Gothic MT"/>
        <a:cs typeface="News Gothic MT"/>
        <a:sym typeface="News Gothic MT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ws Gothic MT"/>
        <a:ea typeface="News Gothic MT"/>
        <a:cs typeface="News Gothic MT"/>
        <a:sym typeface="News Gothic MT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ws Gothic MT"/>
        <a:ea typeface="News Gothic MT"/>
        <a:cs typeface="News Gothic MT"/>
        <a:sym typeface="News Gothic MT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ws Gothic MT"/>
        <a:ea typeface="News Gothic MT"/>
        <a:cs typeface="News Gothic MT"/>
        <a:sym typeface="News Gothic MT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News Gothic MT"/>
          <a:ea typeface="News Gothic MT"/>
          <a:cs typeface="News Gothic M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6DF"/>
          </a:solidFill>
        </a:fill>
      </a:tcStyle>
    </a:wholeTbl>
    <a:band2H>
      <a:tcTxStyle/>
      <a:tcStyle>
        <a:tcBdr/>
        <a:fill>
          <a:solidFill>
            <a:srgbClr val="E7ECEF"/>
          </a:solidFill>
        </a:fill>
      </a:tcStyle>
    </a:band2H>
    <a:firstCol>
      <a:tcTxStyle b="on" i="off">
        <a:font>
          <a:latin typeface="News Gothic MT"/>
          <a:ea typeface="News Gothic MT"/>
          <a:cs typeface="News Gothic M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News Gothic MT"/>
          <a:ea typeface="News Gothic MT"/>
          <a:cs typeface="News Gothic M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News Gothic MT"/>
          <a:ea typeface="News Gothic MT"/>
          <a:cs typeface="News Gothic M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News Gothic MT"/>
          <a:ea typeface="News Gothic MT"/>
          <a:cs typeface="News Gothic M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5CB"/>
          </a:solidFill>
        </a:fill>
      </a:tcStyle>
    </a:wholeTbl>
    <a:band2H>
      <a:tcTxStyle/>
      <a:tcStyle>
        <a:tcBdr/>
        <a:fill>
          <a:solidFill>
            <a:srgbClr val="FAEBE7"/>
          </a:solidFill>
        </a:fill>
      </a:tcStyle>
    </a:band2H>
    <a:firstCol>
      <a:tcTxStyle b="on" i="off">
        <a:font>
          <a:latin typeface="News Gothic MT"/>
          <a:ea typeface="News Gothic MT"/>
          <a:cs typeface="News Gothic M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News Gothic MT"/>
          <a:ea typeface="News Gothic MT"/>
          <a:cs typeface="News Gothic M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News Gothic MT"/>
          <a:ea typeface="News Gothic MT"/>
          <a:cs typeface="News Gothic M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News Gothic MT"/>
          <a:ea typeface="News Gothic MT"/>
          <a:cs typeface="News Gothic M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8CACA"/>
          </a:solidFill>
        </a:fill>
      </a:tcStyle>
    </a:wholeTbl>
    <a:band2H>
      <a:tcTxStyle/>
      <a:tcStyle>
        <a:tcBdr/>
        <a:fill>
          <a:solidFill>
            <a:srgbClr val="F4E6E6"/>
          </a:solidFill>
        </a:fill>
      </a:tcStyle>
    </a:band2H>
    <a:firstCol>
      <a:tcTxStyle b="on" i="off">
        <a:font>
          <a:latin typeface="News Gothic MT"/>
          <a:ea typeface="News Gothic MT"/>
          <a:cs typeface="News Gothic M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News Gothic MT"/>
          <a:ea typeface="News Gothic MT"/>
          <a:cs typeface="News Gothic M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News Gothic MT"/>
          <a:ea typeface="News Gothic MT"/>
          <a:cs typeface="News Gothic M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News Gothic MT"/>
          <a:ea typeface="News Gothic MT"/>
          <a:cs typeface="News Gothic M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News Gothic MT"/>
          <a:ea typeface="News Gothic MT"/>
          <a:cs typeface="News Gothic M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News Gothic MT"/>
          <a:ea typeface="News Gothic MT"/>
          <a:cs typeface="News Gothic M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News Gothic MT"/>
          <a:ea typeface="News Gothic MT"/>
          <a:cs typeface="News Gothic M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News Gothic MT"/>
          <a:ea typeface="News Gothic MT"/>
          <a:cs typeface="News Gothic M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News Gothic MT"/>
          <a:ea typeface="News Gothic MT"/>
          <a:cs typeface="News Gothic M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News Gothic MT"/>
          <a:ea typeface="News Gothic MT"/>
          <a:cs typeface="News Gothic M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News Gothic MT"/>
          <a:ea typeface="News Gothic MT"/>
          <a:cs typeface="News Gothic M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News Gothic MT"/>
          <a:ea typeface="News Gothic MT"/>
          <a:cs typeface="News Gothic M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News Gothic MT"/>
          <a:ea typeface="News Gothic MT"/>
          <a:cs typeface="News Gothic M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News Gothic MT"/>
          <a:ea typeface="News Gothic MT"/>
          <a:cs typeface="News Gothic M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News Gothic MT"/>
          <a:ea typeface="News Gothic MT"/>
          <a:cs typeface="News Gothic M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56"/>
    <p:restoredTop sz="94695"/>
  </p:normalViewPr>
  <p:slideViewPr>
    <p:cSldViewPr>
      <p:cViewPr varScale="1">
        <p:scale>
          <a:sx n="108" d="100"/>
          <a:sy n="108" d="100"/>
        </p:scale>
        <p:origin x="163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B73AB-31D5-4B28-92FC-7321BE454E9B}" type="datetimeFigureOut">
              <a:rPr lang="en-AU" smtClean="0"/>
              <a:t>6/11/2019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17352-A556-4128-AAA1-09B0450AFB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1688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2" name="Shape 132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429107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n-lt"/>
        <a:ea typeface="+mn-ea"/>
        <a:cs typeface="+mn-cs"/>
        <a:sym typeface="Calibri"/>
      </a:defRPr>
    </a:lvl1pPr>
    <a:lvl2pPr indent="228600" defTabSz="457200" latinLnBrk="0">
      <a:defRPr sz="1200">
        <a:latin typeface="+mn-lt"/>
        <a:ea typeface="+mn-ea"/>
        <a:cs typeface="+mn-cs"/>
        <a:sym typeface="Calibri"/>
      </a:defRPr>
    </a:lvl2pPr>
    <a:lvl3pPr indent="457200" defTabSz="457200" latinLnBrk="0">
      <a:defRPr sz="1200">
        <a:latin typeface="+mn-lt"/>
        <a:ea typeface="+mn-ea"/>
        <a:cs typeface="+mn-cs"/>
        <a:sym typeface="Calibri"/>
      </a:defRPr>
    </a:lvl3pPr>
    <a:lvl4pPr indent="685800" defTabSz="457200" latinLnBrk="0">
      <a:defRPr sz="1200">
        <a:latin typeface="+mn-lt"/>
        <a:ea typeface="+mn-ea"/>
        <a:cs typeface="+mn-cs"/>
        <a:sym typeface="Calibri"/>
      </a:defRPr>
    </a:lvl4pPr>
    <a:lvl5pPr indent="914400" defTabSz="457200" latinLnBrk="0"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058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650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EE61F04-2ABD-6045-9007-C154030B02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Shape 12"/>
          <p:cNvSpPr/>
          <p:nvPr/>
        </p:nvSpPr>
        <p:spPr>
          <a:xfrm>
            <a:off x="1328166" y="1295400"/>
            <a:ext cx="6487669" cy="3152888"/>
          </a:xfrm>
          <a:prstGeom prst="rect">
            <a:avLst/>
          </a:prstGeom>
          <a:ln w="3175">
            <a:solidFill>
              <a:srgbClr val="FFFFFF"/>
            </a:solidFill>
          </a:ln>
          <a:effectLst>
            <a:outerShdw blurRad="63500" rotWithShape="0">
              <a:srgbClr val="000000">
                <a:alpha val="50000"/>
              </a:srgbClr>
            </a:outerShdw>
          </a:effectLst>
        </p:spPr>
        <p:txBody>
          <a:bodyPr lIns="45719" rIns="45719"/>
          <a:lstStyle/>
          <a:p>
            <a:pPr>
              <a:spcBef>
                <a:spcPts val="2000"/>
              </a:spcBef>
              <a:defRPr sz="3200">
                <a:solidFill>
                  <a:srgbClr val="595959"/>
                </a:solidFill>
              </a:defRPr>
            </a:pPr>
            <a:endParaRPr/>
          </a:p>
        </p:txBody>
      </p:sp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1322921" y="1524000"/>
            <a:ext cx="6498161" cy="172486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sz="quarter" idx="1"/>
          </p:nvPr>
        </p:nvSpPr>
        <p:spPr>
          <a:xfrm>
            <a:off x="1322921" y="3299011"/>
            <a:ext cx="6498161" cy="916642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800">
                <a:solidFill>
                  <a:srgbClr val="888888"/>
                </a:solidFill>
              </a:defRPr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800">
                <a:solidFill>
                  <a:srgbClr val="888888"/>
                </a:solidFill>
              </a:defRPr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800">
                <a:solidFill>
                  <a:srgbClr val="888888"/>
                </a:solidFill>
              </a:defRPr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800">
                <a:solidFill>
                  <a:srgbClr val="888888"/>
                </a:solidFill>
              </a:defRPr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8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xfrm>
            <a:off x="8275821" y="6153290"/>
            <a:ext cx="612687" cy="609883"/>
          </a:xfrm>
          <a:prstGeom prst="rect">
            <a:avLst/>
          </a:prstGeom>
        </p:spPr>
        <p:txBody>
          <a:bodyPr wrap="none"/>
          <a:lstStyle>
            <a:lvl1pPr>
              <a:defRPr sz="360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1A91AF3-17B7-EB4D-A6BD-E9CCFD3AB2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4" name="Shape 94"/>
          <p:cNvSpPr>
            <a:spLocks noGrp="1"/>
          </p:cNvSpPr>
          <p:nvPr>
            <p:ph type="title"/>
          </p:nvPr>
        </p:nvSpPr>
        <p:spPr>
          <a:xfrm>
            <a:off x="533400" y="611872"/>
            <a:ext cx="4079546" cy="116205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Title Text</a:t>
            </a:r>
          </a:p>
        </p:txBody>
      </p:sp>
      <p:sp>
        <p:nvSpPr>
          <p:cNvPr id="95" name="Shape 95"/>
          <p:cNvSpPr>
            <a:spLocks noGrp="1"/>
          </p:cNvSpPr>
          <p:nvPr>
            <p:ph type="body" sz="half" idx="1"/>
          </p:nvPr>
        </p:nvSpPr>
        <p:spPr>
          <a:xfrm>
            <a:off x="533400" y="1787856"/>
            <a:ext cx="4079546" cy="3720153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  <a:defRPr sz="1800"/>
            </a:lvl1pPr>
            <a:lvl2pPr marL="0" indent="457200" algn="ctr">
              <a:buClrTx/>
              <a:buSzTx/>
              <a:buFontTx/>
              <a:buNone/>
              <a:defRPr sz="1800"/>
            </a:lvl2pPr>
            <a:lvl3pPr marL="0" indent="914400" algn="ctr">
              <a:buClrTx/>
              <a:buSzTx/>
              <a:buFontTx/>
              <a:buNone/>
              <a:defRPr sz="1800"/>
            </a:lvl3pPr>
            <a:lvl4pPr marL="0" indent="1371600" algn="ctr">
              <a:buClrTx/>
              <a:buSzTx/>
              <a:buFontTx/>
              <a:buNone/>
              <a:defRPr sz="1800"/>
            </a:lvl4pPr>
            <a:lvl5pPr marL="0" indent="1828800" algn="ctr">
              <a:buClrTx/>
              <a:buSzTx/>
              <a:buFont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6" name="Shape 96"/>
          <p:cNvSpPr>
            <a:spLocks noGrp="1"/>
          </p:cNvSpPr>
          <p:nvPr>
            <p:ph type="pic" sz="half" idx="13"/>
          </p:nvPr>
        </p:nvSpPr>
        <p:spPr>
          <a:xfrm>
            <a:off x="5090617" y="359393"/>
            <a:ext cx="3657601" cy="5318077"/>
          </a:xfrm>
          <a:prstGeom prst="rect">
            <a:avLst/>
          </a:prstGeom>
          <a:ln w="3175">
            <a:solidFill>
              <a:srgbClr val="FFFFFF"/>
            </a:solidFill>
            <a:round/>
          </a:ln>
          <a:effectLst>
            <a:outerShdw blurRad="63500" rotWithShape="0">
              <a:srgbClr val="000000">
                <a:alpha val="50000"/>
              </a:srgbClr>
            </a:outerShdw>
          </a:effectLst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7" name="Shape 97"/>
          <p:cNvSpPr>
            <a:spLocks noGrp="1"/>
          </p:cNvSpPr>
          <p:nvPr>
            <p:ph type="sldNum" sz="quarter" idx="2"/>
          </p:nvPr>
        </p:nvSpPr>
        <p:spPr>
          <a:xfrm>
            <a:off x="8275821" y="6153290"/>
            <a:ext cx="612687" cy="609883"/>
          </a:xfrm>
          <a:prstGeom prst="rect">
            <a:avLst/>
          </a:prstGeom>
        </p:spPr>
        <p:txBody>
          <a:bodyPr wrap="none"/>
          <a:lstStyle>
            <a:lvl1pPr>
              <a:defRPr sz="360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5F5A1EC-4E37-5047-860E-0226C377C5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4" name="Shape 10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5" name="Shape 10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hape 106"/>
          <p:cNvSpPr>
            <a:spLocks noGrp="1"/>
          </p:cNvSpPr>
          <p:nvPr>
            <p:ph type="sldNum" sz="quarter" idx="2"/>
          </p:nvPr>
        </p:nvSpPr>
        <p:spPr>
          <a:xfrm>
            <a:off x="8275821" y="6153290"/>
            <a:ext cx="612687" cy="609883"/>
          </a:xfrm>
          <a:prstGeom prst="rect">
            <a:avLst/>
          </a:prstGeom>
        </p:spPr>
        <p:txBody>
          <a:bodyPr wrap="none"/>
          <a:lstStyle>
            <a:lvl1pPr>
              <a:defRPr sz="360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EB23E83-BAD5-8B43-9B07-CB1C832015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3" name="Shape 113"/>
          <p:cNvSpPr>
            <a:spLocks noGrp="1"/>
          </p:cNvSpPr>
          <p:nvPr>
            <p:ph type="title"/>
          </p:nvPr>
        </p:nvSpPr>
        <p:spPr>
          <a:xfrm>
            <a:off x="7369792" y="368300"/>
            <a:ext cx="1524001" cy="55753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4" name="Shape 114"/>
          <p:cNvSpPr>
            <a:spLocks noGrp="1"/>
          </p:cNvSpPr>
          <p:nvPr>
            <p:ph type="body" idx="1"/>
          </p:nvPr>
        </p:nvSpPr>
        <p:spPr>
          <a:xfrm>
            <a:off x="549273" y="368300"/>
            <a:ext cx="6689729" cy="557530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Shape 115"/>
          <p:cNvSpPr>
            <a:spLocks noGrp="1"/>
          </p:cNvSpPr>
          <p:nvPr>
            <p:ph type="sldNum" sz="quarter" idx="2"/>
          </p:nvPr>
        </p:nvSpPr>
        <p:spPr>
          <a:xfrm>
            <a:off x="8275821" y="6153290"/>
            <a:ext cx="612687" cy="609883"/>
          </a:xfrm>
          <a:prstGeom prst="rect">
            <a:avLst/>
          </a:prstGeom>
        </p:spPr>
        <p:txBody>
          <a:bodyPr wrap="none"/>
          <a:lstStyle>
            <a:lvl1pPr>
              <a:defRPr sz="360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670A7BE-81E9-034F-846F-34FCF07072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2" name="Shape 122"/>
          <p:cNvSpPr>
            <a:spLocks noGrp="1"/>
          </p:cNvSpPr>
          <p:nvPr>
            <p:ph type="title"/>
          </p:nvPr>
        </p:nvSpPr>
        <p:spPr>
          <a:xfrm>
            <a:off x="195264" y="228600"/>
            <a:ext cx="8015288" cy="914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3" name="Shape 123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hape 124"/>
          <p:cNvSpPr>
            <a:spLocks noGrp="1"/>
          </p:cNvSpPr>
          <p:nvPr>
            <p:ph type="body" sz="half" idx="13"/>
          </p:nvPr>
        </p:nvSpPr>
        <p:spPr>
          <a:xfrm>
            <a:off x="4648200" y="1600200"/>
            <a:ext cx="3886200" cy="44196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5" name="Shape 125"/>
          <p:cNvSpPr>
            <a:spLocks noGrp="1"/>
          </p:cNvSpPr>
          <p:nvPr>
            <p:ph type="sldNum" sz="quarter" idx="2"/>
          </p:nvPr>
        </p:nvSpPr>
        <p:spPr>
          <a:xfrm>
            <a:off x="8074114" y="6172058"/>
            <a:ext cx="612687" cy="609884"/>
          </a:xfrm>
          <a:prstGeom prst="rect">
            <a:avLst/>
          </a:prstGeom>
        </p:spPr>
        <p:txBody>
          <a:bodyPr wrap="none"/>
          <a:lstStyle>
            <a:lvl1pPr>
              <a:defRPr sz="360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CF32037-89EA-2B40-B3C8-B6D52BF569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363539" y="3352801"/>
            <a:ext cx="8416926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sz="quarter" idx="1"/>
          </p:nvPr>
        </p:nvSpPr>
        <p:spPr>
          <a:xfrm>
            <a:off x="363539" y="4771030"/>
            <a:ext cx="8416926" cy="972672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800">
                <a:solidFill>
                  <a:srgbClr val="888888"/>
                </a:solidFill>
              </a:defRPr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800">
                <a:solidFill>
                  <a:srgbClr val="888888"/>
                </a:solidFill>
              </a:defRPr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800">
                <a:solidFill>
                  <a:srgbClr val="888888"/>
                </a:solidFill>
              </a:defRPr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800">
                <a:solidFill>
                  <a:srgbClr val="888888"/>
                </a:solidFill>
              </a:defRPr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8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hape 33"/>
          <p:cNvSpPr>
            <a:spLocks noGrp="1"/>
          </p:cNvSpPr>
          <p:nvPr>
            <p:ph type="pic" sz="half" idx="13"/>
          </p:nvPr>
        </p:nvSpPr>
        <p:spPr>
          <a:xfrm>
            <a:off x="370979" y="363538"/>
            <a:ext cx="8402041" cy="2836862"/>
          </a:xfrm>
          <a:prstGeom prst="rect">
            <a:avLst/>
          </a:prstGeom>
          <a:ln w="3175">
            <a:solidFill>
              <a:srgbClr val="FFFFFF"/>
            </a:solidFill>
            <a:round/>
          </a:ln>
          <a:effectLst>
            <a:outerShdw blurRad="63500" rotWithShape="0">
              <a:srgbClr val="000000">
                <a:alpha val="50000"/>
              </a:srgbClr>
            </a:outerShdw>
          </a:effectLst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34" name="Shape 34"/>
          <p:cNvSpPr>
            <a:spLocks noGrp="1"/>
          </p:cNvSpPr>
          <p:nvPr>
            <p:ph type="sldNum" sz="quarter" idx="2"/>
          </p:nvPr>
        </p:nvSpPr>
        <p:spPr>
          <a:xfrm>
            <a:off x="8275821" y="6153290"/>
            <a:ext cx="612687" cy="609883"/>
          </a:xfrm>
          <a:prstGeom prst="rect">
            <a:avLst/>
          </a:prstGeom>
        </p:spPr>
        <p:txBody>
          <a:bodyPr wrap="none"/>
          <a:lstStyle>
            <a:lvl1pPr>
              <a:defRPr sz="360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4515CF5-1659-8143-94AB-A26C86C180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1" name="Shape 41"/>
          <p:cNvSpPr>
            <a:spLocks noGrp="1"/>
          </p:cNvSpPr>
          <p:nvPr>
            <p:ph type="title"/>
          </p:nvPr>
        </p:nvSpPr>
        <p:spPr>
          <a:xfrm>
            <a:off x="549276" y="2403144"/>
            <a:ext cx="8056564" cy="136207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2" name="Shape 42"/>
          <p:cNvSpPr>
            <a:spLocks noGrp="1"/>
          </p:cNvSpPr>
          <p:nvPr>
            <p:ph type="body" sz="quarter" idx="1"/>
          </p:nvPr>
        </p:nvSpPr>
        <p:spPr>
          <a:xfrm>
            <a:off x="549276" y="3736006"/>
            <a:ext cx="8056564" cy="1500188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800">
                <a:solidFill>
                  <a:srgbClr val="888888"/>
                </a:solidFill>
              </a:defRPr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800">
                <a:solidFill>
                  <a:srgbClr val="888888"/>
                </a:solidFill>
              </a:defRPr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800">
                <a:solidFill>
                  <a:srgbClr val="888888"/>
                </a:solidFill>
              </a:defRPr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800">
                <a:solidFill>
                  <a:srgbClr val="888888"/>
                </a:solidFill>
              </a:defRPr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8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hape 43"/>
          <p:cNvSpPr>
            <a:spLocks noGrp="1"/>
          </p:cNvSpPr>
          <p:nvPr>
            <p:ph type="sldNum" sz="quarter" idx="2"/>
          </p:nvPr>
        </p:nvSpPr>
        <p:spPr>
          <a:xfrm>
            <a:off x="8275821" y="6153290"/>
            <a:ext cx="612687" cy="609883"/>
          </a:xfrm>
          <a:prstGeom prst="rect">
            <a:avLst/>
          </a:prstGeom>
        </p:spPr>
        <p:txBody>
          <a:bodyPr wrap="none"/>
          <a:lstStyle>
            <a:lvl1pPr>
              <a:defRPr sz="360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474FCE3-B778-8B40-8D17-BA6B7F5EB3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sz="half" idx="1"/>
          </p:nvPr>
        </p:nvSpPr>
        <p:spPr>
          <a:xfrm>
            <a:off x="549275" y="1600200"/>
            <a:ext cx="3840480" cy="4343401"/>
          </a:xfrm>
          <a:prstGeom prst="rect">
            <a:avLst/>
          </a:prstGeom>
        </p:spPr>
        <p:txBody>
          <a:bodyPr/>
          <a:lstStyle>
            <a:lvl1pPr>
              <a:spcBef>
                <a:spcPts val="1600"/>
              </a:spcBef>
              <a:defRPr sz="2000"/>
            </a:lvl1pPr>
            <a:lvl2pPr marL="723194" indent="-373944">
              <a:spcBef>
                <a:spcPts val="1600"/>
              </a:spcBef>
              <a:defRPr sz="2000"/>
            </a:lvl2pPr>
            <a:lvl3pPr marL="999772" indent="-313972">
              <a:spcBef>
                <a:spcPts val="1600"/>
              </a:spcBef>
              <a:defRPr sz="2000"/>
            </a:lvl3pPr>
            <a:lvl4pPr marL="1296458" indent="-328083">
              <a:spcBef>
                <a:spcPts val="1600"/>
              </a:spcBef>
              <a:defRPr sz="2000"/>
            </a:lvl4pPr>
            <a:lvl5pPr marL="1577622" indent="-313972">
              <a:spcBef>
                <a:spcPts val="1600"/>
              </a:spcBef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xfrm>
            <a:off x="8275821" y="6153290"/>
            <a:ext cx="612687" cy="609883"/>
          </a:xfrm>
          <a:prstGeom prst="rect">
            <a:avLst/>
          </a:prstGeom>
        </p:spPr>
        <p:txBody>
          <a:bodyPr wrap="none"/>
          <a:lstStyle>
            <a:lvl1pPr>
              <a:defRPr sz="360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11ACF62-325A-E940-A47A-0CAC98E33B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0" name="Shape 60"/>
          <p:cNvSpPr>
            <a:spLocks noGrp="1"/>
          </p:cNvSpPr>
          <p:nvPr>
            <p:ph type="body" sz="quarter" idx="1"/>
          </p:nvPr>
        </p:nvSpPr>
        <p:spPr>
          <a:xfrm>
            <a:off x="549273" y="1453224"/>
            <a:ext cx="3840480" cy="750888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FontTx/>
              <a:buNone/>
              <a:defRPr>
                <a:solidFill>
                  <a:srgbClr val="6FB7D7"/>
                </a:solidFill>
              </a:defRPr>
            </a:lvl1pPr>
            <a:lvl2pPr marL="0" indent="457200" algn="ctr">
              <a:spcBef>
                <a:spcPts val="0"/>
              </a:spcBef>
              <a:buClrTx/>
              <a:buSzTx/>
              <a:buFontTx/>
              <a:buNone/>
              <a:defRPr>
                <a:solidFill>
                  <a:srgbClr val="6FB7D7"/>
                </a:solidFill>
              </a:defRPr>
            </a:lvl2pPr>
            <a:lvl3pPr marL="0" indent="914400" algn="ctr">
              <a:spcBef>
                <a:spcPts val="0"/>
              </a:spcBef>
              <a:buClrTx/>
              <a:buSzTx/>
              <a:buFontTx/>
              <a:buNone/>
              <a:defRPr>
                <a:solidFill>
                  <a:srgbClr val="6FB7D7"/>
                </a:solidFill>
              </a:defRPr>
            </a:lvl3pPr>
            <a:lvl4pPr marL="0" indent="1371600" algn="ctr">
              <a:spcBef>
                <a:spcPts val="0"/>
              </a:spcBef>
              <a:buClrTx/>
              <a:buSzTx/>
              <a:buFontTx/>
              <a:buNone/>
              <a:defRPr>
                <a:solidFill>
                  <a:srgbClr val="6FB7D7"/>
                </a:solidFill>
              </a:defRPr>
            </a:lvl4pPr>
            <a:lvl5pPr marL="0" indent="1828800" algn="ctr">
              <a:spcBef>
                <a:spcPts val="0"/>
              </a:spcBef>
              <a:buClrTx/>
              <a:buSzTx/>
              <a:buFontTx/>
              <a:buNone/>
              <a:defRPr>
                <a:solidFill>
                  <a:srgbClr val="6FB7D7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sz="quarter" idx="13"/>
          </p:nvPr>
        </p:nvSpPr>
        <p:spPr>
          <a:xfrm>
            <a:off x="4751070" y="1453224"/>
            <a:ext cx="3840481" cy="750888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ClrTx/>
              <a:buSzTx/>
              <a:buFontTx/>
              <a:buNone/>
              <a:defRPr>
                <a:solidFill>
                  <a:srgbClr val="6FB7D7"/>
                </a:solidFill>
              </a:defRPr>
            </a:pPr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xfrm>
            <a:off x="8275821" y="6153290"/>
            <a:ext cx="612687" cy="609883"/>
          </a:xfrm>
          <a:prstGeom prst="rect">
            <a:avLst/>
          </a:prstGeom>
        </p:spPr>
        <p:txBody>
          <a:bodyPr wrap="none"/>
          <a:lstStyle>
            <a:lvl1pPr>
              <a:defRPr sz="360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674D47-B706-5C4A-93CF-5BF2117AFE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9" name="Shape 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0" name="Shape 70"/>
          <p:cNvSpPr>
            <a:spLocks noGrp="1"/>
          </p:cNvSpPr>
          <p:nvPr>
            <p:ph type="sldNum" sz="quarter" idx="2"/>
          </p:nvPr>
        </p:nvSpPr>
        <p:spPr>
          <a:xfrm>
            <a:off x="8275821" y="6153290"/>
            <a:ext cx="612687" cy="609883"/>
          </a:xfrm>
          <a:prstGeom prst="rect">
            <a:avLst/>
          </a:prstGeom>
        </p:spPr>
        <p:txBody>
          <a:bodyPr wrap="none"/>
          <a:lstStyle>
            <a:lvl1pPr>
              <a:defRPr sz="360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86A5575-FA9A-B34D-9AE5-333075DA18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7" name="Shape 77"/>
          <p:cNvSpPr>
            <a:spLocks noGrp="1"/>
          </p:cNvSpPr>
          <p:nvPr>
            <p:ph type="sldNum" sz="quarter" idx="2"/>
          </p:nvPr>
        </p:nvSpPr>
        <p:spPr>
          <a:xfrm>
            <a:off x="8275821" y="6153290"/>
            <a:ext cx="612687" cy="609883"/>
          </a:xfrm>
          <a:prstGeom prst="rect">
            <a:avLst/>
          </a:prstGeom>
        </p:spPr>
        <p:txBody>
          <a:bodyPr wrap="none"/>
          <a:lstStyle>
            <a:lvl1pPr>
              <a:defRPr sz="360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3111D22-F839-344F-A657-D09C617A3D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4" name="Shape 84"/>
          <p:cNvSpPr>
            <a:spLocks noGrp="1"/>
          </p:cNvSpPr>
          <p:nvPr>
            <p:ph type="title"/>
          </p:nvPr>
        </p:nvSpPr>
        <p:spPr>
          <a:xfrm>
            <a:off x="533398" y="611872"/>
            <a:ext cx="3840481" cy="116205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Title Text</a:t>
            </a:r>
          </a:p>
        </p:txBody>
      </p:sp>
      <p:sp>
        <p:nvSpPr>
          <p:cNvPr id="85" name="Shape 85"/>
          <p:cNvSpPr>
            <a:spLocks noGrp="1"/>
          </p:cNvSpPr>
          <p:nvPr>
            <p:ph type="body" sz="half" idx="1"/>
          </p:nvPr>
        </p:nvSpPr>
        <p:spPr>
          <a:xfrm>
            <a:off x="4742824" y="368300"/>
            <a:ext cx="3840480" cy="5575301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 marL="719455" indent="-370205">
              <a:defRPr sz="2200"/>
            </a:lvl2pPr>
            <a:lvl3pPr marL="1031169" indent="-345369">
              <a:defRPr sz="2200"/>
            </a:lvl3pPr>
            <a:lvl4pPr marL="1329266" indent="-360891">
              <a:defRPr sz="2200"/>
            </a:lvl4pPr>
            <a:lvl5pPr marL="1609019" indent="-345369">
              <a:defRPr sz="2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hape 86"/>
          <p:cNvSpPr>
            <a:spLocks noGrp="1"/>
          </p:cNvSpPr>
          <p:nvPr>
            <p:ph type="body" sz="half" idx="13"/>
          </p:nvPr>
        </p:nvSpPr>
        <p:spPr>
          <a:xfrm>
            <a:off x="533399" y="1787856"/>
            <a:ext cx="3840480" cy="3720153"/>
          </a:xfrm>
          <a:prstGeom prst="rect">
            <a:avLst/>
          </a:prstGeom>
        </p:spPr>
        <p:txBody>
          <a:bodyPr/>
          <a:lstStyle/>
          <a:p>
            <a:pPr marL="0" indent="0" algn="ctr">
              <a:buClrTx/>
              <a:buSzTx/>
              <a:buFontTx/>
              <a:buNone/>
              <a:defRPr sz="1800"/>
            </a:pPr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sldNum" sz="quarter" idx="2"/>
          </p:nvPr>
        </p:nvSpPr>
        <p:spPr>
          <a:xfrm>
            <a:off x="8275821" y="6153290"/>
            <a:ext cx="612687" cy="609883"/>
          </a:xfrm>
          <a:prstGeom prst="rect">
            <a:avLst/>
          </a:prstGeom>
        </p:spPr>
        <p:txBody>
          <a:bodyPr wrap="none"/>
          <a:lstStyle>
            <a:lvl1pPr>
              <a:defRPr sz="3600" b="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55AF85E-09D8-0348-9083-EE2CEA8DFCD7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549275" y="1600200"/>
            <a:ext cx="8042276" cy="434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208696" y="6386322"/>
            <a:ext cx="471114" cy="338554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600" b="1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chemeClr val="accent1"/>
          </a:solidFill>
          <a:uFillTx/>
          <a:latin typeface="News Gothic MT"/>
          <a:ea typeface="News Gothic MT"/>
          <a:cs typeface="News Gothic MT"/>
          <a:sym typeface="News Gothic MT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chemeClr val="accent1"/>
          </a:solidFill>
          <a:uFillTx/>
          <a:latin typeface="News Gothic MT"/>
          <a:ea typeface="News Gothic MT"/>
          <a:cs typeface="News Gothic MT"/>
          <a:sym typeface="News Gothic MT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chemeClr val="accent1"/>
          </a:solidFill>
          <a:uFillTx/>
          <a:latin typeface="News Gothic MT"/>
          <a:ea typeface="News Gothic MT"/>
          <a:cs typeface="News Gothic MT"/>
          <a:sym typeface="News Gothic MT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chemeClr val="accent1"/>
          </a:solidFill>
          <a:uFillTx/>
          <a:latin typeface="News Gothic MT"/>
          <a:ea typeface="News Gothic MT"/>
          <a:cs typeface="News Gothic MT"/>
          <a:sym typeface="News Gothic MT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chemeClr val="accent1"/>
          </a:solidFill>
          <a:uFillTx/>
          <a:latin typeface="News Gothic MT"/>
          <a:ea typeface="News Gothic MT"/>
          <a:cs typeface="News Gothic MT"/>
          <a:sym typeface="News Gothic MT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chemeClr val="accent1"/>
          </a:solidFill>
          <a:uFillTx/>
          <a:latin typeface="News Gothic MT"/>
          <a:ea typeface="News Gothic MT"/>
          <a:cs typeface="News Gothic MT"/>
          <a:sym typeface="News Gothic MT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chemeClr val="accent1"/>
          </a:solidFill>
          <a:uFillTx/>
          <a:latin typeface="News Gothic MT"/>
          <a:ea typeface="News Gothic MT"/>
          <a:cs typeface="News Gothic MT"/>
          <a:sym typeface="News Gothic MT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chemeClr val="accent1"/>
          </a:solidFill>
          <a:uFillTx/>
          <a:latin typeface="News Gothic MT"/>
          <a:ea typeface="News Gothic MT"/>
          <a:cs typeface="News Gothic MT"/>
          <a:sym typeface="News Gothic MT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chemeClr val="accent1"/>
          </a:solidFill>
          <a:uFillTx/>
          <a:latin typeface="News Gothic MT"/>
          <a:ea typeface="News Gothic MT"/>
          <a:cs typeface="News Gothic MT"/>
          <a:sym typeface="News Gothic MT"/>
        </a:defRPr>
      </a:lvl9pPr>
    </p:titleStyle>
    <p:bodyStyle>
      <a:lvl1pPr marL="349250" marR="0" indent="-349250" algn="l" defTabSz="914400" rtl="0" latinLnBrk="0">
        <a:lnSpc>
          <a:spcPct val="100000"/>
        </a:lnSpc>
        <a:spcBef>
          <a:spcPts val="2000"/>
        </a:spcBef>
        <a:spcAft>
          <a:spcPts val="0"/>
        </a:spcAft>
        <a:buClr>
          <a:srgbClr val="6FB7D7"/>
        </a:buClr>
        <a:buSzPct val="110000"/>
        <a:buFont typeface="Wingdings 2"/>
        <a:buChar char="●"/>
        <a:tabLst/>
        <a:defRPr sz="2400" b="0" i="0" u="none" strike="noStrike" cap="none" spc="0" baseline="0">
          <a:ln>
            <a:noFill/>
          </a:ln>
          <a:solidFill>
            <a:srgbClr val="595959"/>
          </a:solidFill>
          <a:uFillTx/>
          <a:latin typeface="News Gothic MT"/>
          <a:ea typeface="News Gothic MT"/>
          <a:cs typeface="News Gothic MT"/>
          <a:sym typeface="News Gothic MT"/>
        </a:defRPr>
      </a:lvl1pPr>
      <a:lvl2pPr marL="716395" marR="0" indent="-367145" algn="l" defTabSz="914400" rtl="0" latinLnBrk="0">
        <a:lnSpc>
          <a:spcPct val="100000"/>
        </a:lnSpc>
        <a:spcBef>
          <a:spcPts val="2000"/>
        </a:spcBef>
        <a:spcAft>
          <a:spcPts val="0"/>
        </a:spcAft>
        <a:buClr>
          <a:srgbClr val="6FB7D7"/>
        </a:buClr>
        <a:buSzPct val="110000"/>
        <a:buFont typeface="Wingdings 2"/>
        <a:buChar char="●"/>
        <a:tabLst/>
        <a:defRPr sz="2400" b="0" i="0" u="none" strike="noStrike" cap="none" spc="0" baseline="0">
          <a:ln>
            <a:noFill/>
          </a:ln>
          <a:solidFill>
            <a:srgbClr val="595959"/>
          </a:solidFill>
          <a:uFillTx/>
          <a:latin typeface="News Gothic MT"/>
          <a:ea typeface="News Gothic MT"/>
          <a:cs typeface="News Gothic MT"/>
          <a:sym typeface="News Gothic MT"/>
        </a:defRPr>
      </a:lvl2pPr>
      <a:lvl3pPr marL="1024889" marR="0" indent="-339089" algn="l" defTabSz="914400" rtl="0" latinLnBrk="0">
        <a:lnSpc>
          <a:spcPct val="100000"/>
        </a:lnSpc>
        <a:spcBef>
          <a:spcPts val="2000"/>
        </a:spcBef>
        <a:spcAft>
          <a:spcPts val="0"/>
        </a:spcAft>
        <a:buClr>
          <a:srgbClr val="6FB7D7"/>
        </a:buClr>
        <a:buSzPct val="110000"/>
        <a:buFont typeface="Wingdings 2"/>
        <a:buChar char="●"/>
        <a:tabLst/>
        <a:defRPr sz="2400" b="0" i="0" u="none" strike="noStrike" cap="none" spc="0" baseline="0">
          <a:ln>
            <a:noFill/>
          </a:ln>
          <a:solidFill>
            <a:srgbClr val="595959"/>
          </a:solidFill>
          <a:uFillTx/>
          <a:latin typeface="News Gothic MT"/>
          <a:ea typeface="News Gothic MT"/>
          <a:cs typeface="News Gothic MT"/>
          <a:sym typeface="News Gothic MT"/>
        </a:defRPr>
      </a:lvl3pPr>
      <a:lvl4pPr marL="1362075" marR="0" indent="-393700" algn="l" defTabSz="914400" rtl="0" latinLnBrk="0">
        <a:lnSpc>
          <a:spcPct val="100000"/>
        </a:lnSpc>
        <a:spcBef>
          <a:spcPts val="2000"/>
        </a:spcBef>
        <a:spcAft>
          <a:spcPts val="0"/>
        </a:spcAft>
        <a:buClr>
          <a:srgbClr val="6FB7D7"/>
        </a:buClr>
        <a:buSzPct val="110000"/>
        <a:buFont typeface="Wingdings 2"/>
        <a:buChar char="●"/>
        <a:tabLst/>
        <a:defRPr sz="2400" b="0" i="0" u="none" strike="noStrike" cap="none" spc="0" baseline="0">
          <a:ln>
            <a:noFill/>
          </a:ln>
          <a:solidFill>
            <a:srgbClr val="595959"/>
          </a:solidFill>
          <a:uFillTx/>
          <a:latin typeface="News Gothic MT"/>
          <a:ea typeface="News Gothic MT"/>
          <a:cs typeface="News Gothic MT"/>
          <a:sym typeface="News Gothic MT"/>
        </a:defRPr>
      </a:lvl4pPr>
      <a:lvl5pPr marL="1640416" marR="0" indent="-376766" algn="l" defTabSz="914400" rtl="0" latinLnBrk="0">
        <a:lnSpc>
          <a:spcPct val="100000"/>
        </a:lnSpc>
        <a:spcBef>
          <a:spcPts val="2000"/>
        </a:spcBef>
        <a:spcAft>
          <a:spcPts val="0"/>
        </a:spcAft>
        <a:buClr>
          <a:srgbClr val="6FB7D7"/>
        </a:buClr>
        <a:buSzPct val="110000"/>
        <a:buFont typeface="Wingdings 2"/>
        <a:buChar char="●"/>
        <a:tabLst/>
        <a:defRPr sz="2400" b="0" i="0" u="none" strike="noStrike" cap="none" spc="0" baseline="0">
          <a:ln>
            <a:noFill/>
          </a:ln>
          <a:solidFill>
            <a:srgbClr val="595959"/>
          </a:solidFill>
          <a:uFillTx/>
          <a:latin typeface="News Gothic MT"/>
          <a:ea typeface="News Gothic MT"/>
          <a:cs typeface="News Gothic MT"/>
          <a:sym typeface="News Gothic MT"/>
        </a:defRPr>
      </a:lvl5pPr>
      <a:lvl6pPr marL="2560320" marR="0" indent="-274320" algn="l" defTabSz="914400" rtl="0" latinLnBrk="0">
        <a:lnSpc>
          <a:spcPct val="100000"/>
        </a:lnSpc>
        <a:spcBef>
          <a:spcPts val="2000"/>
        </a:spcBef>
        <a:spcAft>
          <a:spcPts val="0"/>
        </a:spcAft>
        <a:buClr>
          <a:srgbClr val="6FB7D7"/>
        </a:buClr>
        <a:buSzPct val="100000"/>
        <a:buFont typeface="Wingdings 2"/>
        <a:buChar char="•"/>
        <a:tabLst/>
        <a:defRPr sz="2400" b="0" i="0" u="none" strike="noStrike" cap="none" spc="0" baseline="0">
          <a:ln>
            <a:noFill/>
          </a:ln>
          <a:solidFill>
            <a:srgbClr val="595959"/>
          </a:solidFill>
          <a:uFillTx/>
          <a:latin typeface="News Gothic MT"/>
          <a:ea typeface="News Gothic MT"/>
          <a:cs typeface="News Gothic MT"/>
          <a:sym typeface="News Gothic MT"/>
        </a:defRPr>
      </a:lvl6pPr>
      <a:lvl7pPr marL="3017520" marR="0" indent="-274320" algn="l" defTabSz="914400" rtl="0" latinLnBrk="0">
        <a:lnSpc>
          <a:spcPct val="100000"/>
        </a:lnSpc>
        <a:spcBef>
          <a:spcPts val="2000"/>
        </a:spcBef>
        <a:spcAft>
          <a:spcPts val="0"/>
        </a:spcAft>
        <a:buClr>
          <a:srgbClr val="6FB7D7"/>
        </a:buClr>
        <a:buSzPct val="100000"/>
        <a:buFont typeface="Wingdings 2"/>
        <a:buChar char="•"/>
        <a:tabLst/>
        <a:defRPr sz="2400" b="0" i="0" u="none" strike="noStrike" cap="none" spc="0" baseline="0">
          <a:ln>
            <a:noFill/>
          </a:ln>
          <a:solidFill>
            <a:srgbClr val="595959"/>
          </a:solidFill>
          <a:uFillTx/>
          <a:latin typeface="News Gothic MT"/>
          <a:ea typeface="News Gothic MT"/>
          <a:cs typeface="News Gothic MT"/>
          <a:sym typeface="News Gothic MT"/>
        </a:defRPr>
      </a:lvl7pPr>
      <a:lvl8pPr marL="3474720" marR="0" indent="-274320" algn="l" defTabSz="914400" rtl="0" latinLnBrk="0">
        <a:lnSpc>
          <a:spcPct val="100000"/>
        </a:lnSpc>
        <a:spcBef>
          <a:spcPts val="2000"/>
        </a:spcBef>
        <a:spcAft>
          <a:spcPts val="0"/>
        </a:spcAft>
        <a:buClr>
          <a:srgbClr val="6FB7D7"/>
        </a:buClr>
        <a:buSzPct val="100000"/>
        <a:buFont typeface="Wingdings 2"/>
        <a:buChar char="•"/>
        <a:tabLst/>
        <a:defRPr sz="2400" b="0" i="0" u="none" strike="noStrike" cap="none" spc="0" baseline="0">
          <a:ln>
            <a:noFill/>
          </a:ln>
          <a:solidFill>
            <a:srgbClr val="595959"/>
          </a:solidFill>
          <a:uFillTx/>
          <a:latin typeface="News Gothic MT"/>
          <a:ea typeface="News Gothic MT"/>
          <a:cs typeface="News Gothic MT"/>
          <a:sym typeface="News Gothic MT"/>
        </a:defRPr>
      </a:lvl8pPr>
      <a:lvl9pPr marL="3931920" marR="0" indent="-274320" algn="l" defTabSz="914400" rtl="0" latinLnBrk="0">
        <a:lnSpc>
          <a:spcPct val="100000"/>
        </a:lnSpc>
        <a:spcBef>
          <a:spcPts val="2000"/>
        </a:spcBef>
        <a:spcAft>
          <a:spcPts val="0"/>
        </a:spcAft>
        <a:buClr>
          <a:srgbClr val="6FB7D7"/>
        </a:buClr>
        <a:buSzPct val="100000"/>
        <a:buFont typeface="Wingdings 2"/>
        <a:buChar char="•"/>
        <a:tabLst/>
        <a:defRPr sz="2400" b="0" i="0" u="none" strike="noStrike" cap="none" spc="0" baseline="0">
          <a:ln>
            <a:noFill/>
          </a:ln>
          <a:solidFill>
            <a:srgbClr val="595959"/>
          </a:solidFill>
          <a:uFillTx/>
          <a:latin typeface="News Gothic MT"/>
          <a:ea typeface="News Gothic MT"/>
          <a:cs typeface="News Gothic MT"/>
          <a:sym typeface="News Gothic MT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uesslertissuesalts.com.au/" TargetMode="External"/><Relationship Id="rId2" Type="http://schemas.openxmlformats.org/officeDocument/2006/relationships/hyperlink" Target="mailto:Susan.gianevsky@mandp.com.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5" name="Shape 13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6" name="Shape 1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447930-C82A-2F48-B1C8-2DD194D906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Sad Ce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1410" y="1798049"/>
            <a:ext cx="2567054" cy="2567055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Shape 193"/>
          <p:cNvSpPr>
            <a:spLocks noGrp="1"/>
          </p:cNvSpPr>
          <p:nvPr>
            <p:ph type="title"/>
          </p:nvPr>
        </p:nvSpPr>
        <p:spPr>
          <a:xfrm>
            <a:off x="381000" y="1309397"/>
            <a:ext cx="8458200" cy="1039483"/>
          </a:xfrm>
          <a:prstGeom prst="rect">
            <a:avLst/>
          </a:prstGeom>
        </p:spPr>
        <p:txBody>
          <a:bodyPr anchor="t"/>
          <a:lstStyle>
            <a:lvl1pPr>
              <a:defRPr sz="3700">
                <a:solidFill>
                  <a:srgbClr val="E77A33"/>
                </a:solidFill>
              </a:defRPr>
            </a:lvl1pPr>
          </a:lstStyle>
          <a:p>
            <a:r>
              <a:rPr dirty="0"/>
              <a:t>What causes deficiency in the cells?</a:t>
            </a:r>
          </a:p>
        </p:txBody>
      </p:sp>
      <p:sp>
        <p:nvSpPr>
          <p:cNvPr id="194" name="Shape 194"/>
          <p:cNvSpPr>
            <a:spLocks noGrp="1"/>
          </p:cNvSpPr>
          <p:nvPr>
            <p:ph type="body" sz="quarter" idx="1"/>
          </p:nvPr>
        </p:nvSpPr>
        <p:spPr>
          <a:xfrm>
            <a:off x="409575" y="2109727"/>
            <a:ext cx="5399387" cy="211179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SzTx/>
              <a:buNone/>
              <a:defRPr sz="3300"/>
            </a:pPr>
            <a:r>
              <a:rPr dirty="0">
                <a:solidFill>
                  <a:srgbClr val="0070C0"/>
                </a:solidFill>
              </a:rPr>
              <a:t>Negative stimulus </a:t>
            </a:r>
            <a:r>
              <a:rPr sz="2200" dirty="0">
                <a:solidFill>
                  <a:srgbClr val="FF6600"/>
                </a:solidFill>
              </a:rPr>
              <a:t>such as:</a:t>
            </a:r>
          </a:p>
          <a:p>
            <a:pPr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  <a:defRPr sz="2300"/>
            </a:pPr>
            <a:r>
              <a:rPr sz="2000" dirty="0">
                <a:solidFill>
                  <a:srgbClr val="0070C0"/>
                </a:solidFill>
              </a:rPr>
              <a:t>Injury, a poor diet,</a:t>
            </a:r>
          </a:p>
          <a:p>
            <a:pPr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  <a:defRPr sz="2300"/>
            </a:pPr>
            <a:r>
              <a:rPr sz="2000" dirty="0">
                <a:solidFill>
                  <a:srgbClr val="0070C0"/>
                </a:solidFill>
              </a:rPr>
              <a:t>Lack of exercise or oxygen or water,</a:t>
            </a:r>
          </a:p>
          <a:p>
            <a:pPr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  <a:defRPr sz="2300"/>
            </a:pPr>
            <a:r>
              <a:rPr sz="2000" dirty="0">
                <a:solidFill>
                  <a:srgbClr val="0070C0"/>
                </a:solidFill>
              </a:rPr>
              <a:t>Pollution, electro</a:t>
            </a:r>
            <a:r>
              <a:rPr lang="en-AU" sz="2000" dirty="0">
                <a:solidFill>
                  <a:srgbClr val="0070C0"/>
                </a:solidFill>
              </a:rPr>
              <a:t> </a:t>
            </a:r>
            <a:r>
              <a:rPr sz="2000" dirty="0">
                <a:solidFill>
                  <a:srgbClr val="0070C0"/>
                </a:solidFill>
              </a:rPr>
              <a:t>smog,</a:t>
            </a:r>
          </a:p>
        </p:txBody>
      </p:sp>
      <p:sp>
        <p:nvSpPr>
          <p:cNvPr id="195" name="Shape 1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196" name="Shape 196"/>
          <p:cNvSpPr/>
          <p:nvPr/>
        </p:nvSpPr>
        <p:spPr>
          <a:xfrm>
            <a:off x="403013" y="4096855"/>
            <a:ext cx="8539057" cy="1759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359999" indent="-359999"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  <a:defRPr sz="2300">
                <a:solidFill>
                  <a:srgbClr val="595959"/>
                </a:solidFill>
              </a:defRPr>
            </a:pPr>
            <a:r>
              <a:rPr sz="2000" dirty="0">
                <a:solidFill>
                  <a:srgbClr val="0070C0"/>
                </a:solidFill>
              </a:rPr>
              <a:t>Stress, bacteria or viruses cause a blockage in the cells’ regulation which can be corrected by,</a:t>
            </a:r>
          </a:p>
          <a:p>
            <a:pPr marL="359999" indent="-359999"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  <a:defRPr sz="2300">
                <a:solidFill>
                  <a:srgbClr val="595959"/>
                </a:solidFill>
              </a:defRPr>
            </a:pPr>
            <a:r>
              <a:rPr sz="2000" dirty="0">
                <a:solidFill>
                  <a:srgbClr val="0070C0"/>
                </a:solidFill>
              </a:rPr>
              <a:t>These influences cause a blockage in the cells’ regulation, which can be corrected by the salts, thus bringing the healing process into motion.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Stressed Woman RG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2204864"/>
            <a:ext cx="4653220" cy="4653219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Shape 210"/>
          <p:cNvSpPr>
            <a:spLocks noGrp="1"/>
          </p:cNvSpPr>
          <p:nvPr>
            <p:ph type="title"/>
          </p:nvPr>
        </p:nvSpPr>
        <p:spPr>
          <a:xfrm>
            <a:off x="500034" y="1296148"/>
            <a:ext cx="8229601" cy="1628796"/>
          </a:xfrm>
          <a:prstGeom prst="rect">
            <a:avLst/>
          </a:prstGeom>
        </p:spPr>
        <p:txBody>
          <a:bodyPr/>
          <a:lstStyle/>
          <a:p>
            <a:pPr defTabSz="886968">
              <a:defRPr sz="3298">
                <a:solidFill>
                  <a:srgbClr val="0E7ABF"/>
                </a:solidFill>
              </a:defRPr>
            </a:pPr>
            <a:r>
              <a:rPr dirty="0"/>
              <a:t>Living a </a:t>
            </a:r>
            <a:r>
              <a:rPr lang="en-AU" dirty="0"/>
              <a:t>busy </a:t>
            </a:r>
            <a:r>
              <a:rPr dirty="0"/>
              <a:t>life depends on more than a healthy diet</a:t>
            </a:r>
            <a:r>
              <a:rPr lang="en-AU" dirty="0"/>
              <a:t> to get back on track..</a:t>
            </a:r>
            <a:br>
              <a:rPr dirty="0"/>
            </a:br>
            <a:endParaRPr dirty="0"/>
          </a:p>
        </p:txBody>
      </p:sp>
      <p:sp>
        <p:nvSpPr>
          <p:cNvPr id="211" name="Shape 211"/>
          <p:cNvSpPr>
            <a:spLocks noGrp="1"/>
          </p:cNvSpPr>
          <p:nvPr>
            <p:ph type="body" sz="half" idx="1"/>
          </p:nvPr>
        </p:nvSpPr>
        <p:spPr>
          <a:xfrm>
            <a:off x="340099" y="2830676"/>
            <a:ext cx="4159893" cy="3334628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877823">
              <a:spcBef>
                <a:spcPts val="900"/>
              </a:spcBef>
              <a:buClr>
                <a:srgbClr val="E77A33"/>
              </a:buClr>
              <a:buSzPct val="70000"/>
              <a:buFont typeface="Wingdings" panose="05000000000000000000" pitchFamily="2" charset="2"/>
              <a:buChar char="ü"/>
              <a:defRPr sz="2304"/>
            </a:pPr>
            <a:r>
              <a:rPr sz="2100" dirty="0">
                <a:solidFill>
                  <a:srgbClr val="0070C0"/>
                </a:solidFill>
              </a:rPr>
              <a:t>A wholesome diet</a:t>
            </a:r>
            <a:r>
              <a:rPr lang="en-AU" sz="2100" dirty="0">
                <a:solidFill>
                  <a:srgbClr val="0070C0"/>
                </a:solidFill>
              </a:rPr>
              <a:t> &amp; all crude minerals</a:t>
            </a:r>
            <a:r>
              <a:rPr sz="2100" dirty="0">
                <a:solidFill>
                  <a:srgbClr val="0070C0"/>
                </a:solidFill>
              </a:rPr>
              <a:t> </a:t>
            </a:r>
            <a:r>
              <a:rPr sz="2100" dirty="0">
                <a:solidFill>
                  <a:srgbClr val="FF6600"/>
                </a:solidFill>
              </a:rPr>
              <a:t>cannot replace treatment with Tissue Salts. </a:t>
            </a:r>
          </a:p>
          <a:p>
            <a:pPr defTabSz="877823">
              <a:spcBef>
                <a:spcPts val="900"/>
              </a:spcBef>
              <a:buClr>
                <a:srgbClr val="E77A33"/>
              </a:buClr>
              <a:buSzPct val="70000"/>
              <a:buFont typeface="Wingdings" panose="05000000000000000000" pitchFamily="2" charset="2"/>
              <a:buChar char="ü"/>
              <a:defRPr sz="2304"/>
            </a:pPr>
            <a:r>
              <a:rPr sz="2100" dirty="0">
                <a:solidFill>
                  <a:srgbClr val="0070C0"/>
                </a:solidFill>
              </a:rPr>
              <a:t>Even when the body has been supplied with adequate nutrients in food,</a:t>
            </a:r>
            <a:r>
              <a:rPr lang="en-AU" sz="2100" dirty="0">
                <a:solidFill>
                  <a:srgbClr val="0070C0"/>
                </a:solidFill>
              </a:rPr>
              <a:t> </a:t>
            </a:r>
            <a:r>
              <a:rPr sz="2100" dirty="0">
                <a:solidFill>
                  <a:srgbClr val="FF6600"/>
                </a:solidFill>
              </a:rPr>
              <a:t>deficiencies in the body’s own tissue </a:t>
            </a:r>
            <a:r>
              <a:rPr lang="en-AU" sz="2100" dirty="0">
                <a:solidFill>
                  <a:srgbClr val="FF6600"/>
                </a:solidFill>
              </a:rPr>
              <a:t> </a:t>
            </a:r>
            <a:r>
              <a:rPr sz="2100" dirty="0">
                <a:solidFill>
                  <a:srgbClr val="FF6600"/>
                </a:solidFill>
              </a:rPr>
              <a:t>salts may still arise from disease causing agent</a:t>
            </a:r>
            <a:r>
              <a:rPr lang="en-AU" sz="2100" dirty="0">
                <a:solidFill>
                  <a:srgbClr val="FF6600"/>
                </a:solidFill>
              </a:rPr>
              <a:t>s.</a:t>
            </a:r>
            <a:endParaRPr sz="2100" dirty="0"/>
          </a:p>
        </p:txBody>
      </p:sp>
      <p:sp>
        <p:nvSpPr>
          <p:cNvPr id="212" name="Shape 2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xfrm>
            <a:off x="549275" y="1299955"/>
            <a:ext cx="8042276" cy="1336957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4F81BD"/>
                </a:solidFill>
              </a:defRPr>
            </a:lvl1pPr>
          </a:lstStyle>
          <a:p>
            <a:r>
              <a:rPr dirty="0">
                <a:solidFill>
                  <a:srgbClr val="FF6600"/>
                </a:solidFill>
              </a:rPr>
              <a:t>Why Tissue Salts?</a:t>
            </a:r>
          </a:p>
        </p:txBody>
      </p:sp>
      <p:sp>
        <p:nvSpPr>
          <p:cNvPr id="177" name="Shape 177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513796" cy="32004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000"/>
              </a:spcBef>
              <a:buSzPct val="70000"/>
              <a:buFont typeface="Wingdings" panose="05000000000000000000" pitchFamily="2" charset="2"/>
              <a:buChar char="ü"/>
            </a:pPr>
            <a:r>
              <a:rPr dirty="0">
                <a:solidFill>
                  <a:srgbClr val="0070C0"/>
                </a:solidFill>
              </a:rPr>
              <a:t>Tissue Salts support healing processes in the body by regulating mineral levels in the cells.</a:t>
            </a:r>
          </a:p>
          <a:p>
            <a:pPr>
              <a:spcBef>
                <a:spcPts val="1000"/>
              </a:spcBef>
              <a:buSzPct val="70000"/>
              <a:buFont typeface="Wingdings" panose="05000000000000000000" pitchFamily="2" charset="2"/>
              <a:buChar char="ü"/>
            </a:pPr>
            <a:r>
              <a:rPr dirty="0">
                <a:solidFill>
                  <a:srgbClr val="FF6600"/>
                </a:solidFill>
              </a:rPr>
              <a:t>They help treat acute &amp; chronic disorders of every type.</a:t>
            </a:r>
          </a:p>
          <a:p>
            <a:pPr>
              <a:spcBef>
                <a:spcPts val="1000"/>
              </a:spcBef>
              <a:buSzPct val="70000"/>
              <a:buFont typeface="Wingdings" panose="05000000000000000000" pitchFamily="2" charset="2"/>
              <a:buChar char="ü"/>
            </a:pPr>
            <a:r>
              <a:rPr dirty="0">
                <a:solidFill>
                  <a:srgbClr val="0070C0"/>
                </a:solidFill>
              </a:rPr>
              <a:t>They stimulate cell metabolism, provide the cells with minerals, and ensure that the minerals which the body ingests in food are evenly distributed.</a:t>
            </a:r>
          </a:p>
        </p:txBody>
      </p:sp>
      <p:sp>
        <p:nvSpPr>
          <p:cNvPr id="178" name="Shape 1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 dirty="0"/>
          </a:p>
        </p:txBody>
      </p:sp>
      <p:pic>
        <p:nvPicPr>
          <p:cNvPr id="179" name="Range of 12 A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39" y="4725144"/>
            <a:ext cx="9144001" cy="141201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TS Range + mortar-pestle(RGB).jpg">
            <a:extLst>
              <a:ext uri="{FF2B5EF4-FFF2-40B4-BE49-F238E27FC236}">
                <a16:creationId xmlns:a16="http://schemas.microsoft.com/office/drawing/2014/main" id="{7489B061-3FB8-6641-9572-7C6D7AD104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71592" y="4005064"/>
            <a:ext cx="3672408" cy="211061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E01E76-9686-4B72-BCA7-133238DCB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275" y="1274439"/>
            <a:ext cx="8042276" cy="786409"/>
          </a:xfrm>
        </p:spPr>
        <p:txBody>
          <a:bodyPr>
            <a:normAutofit fontScale="90000"/>
          </a:bodyPr>
          <a:lstStyle/>
          <a:p>
            <a:r>
              <a:rPr lang="en-AU" dirty="0">
                <a:solidFill>
                  <a:srgbClr val="FF6600"/>
                </a:solidFill>
              </a:rPr>
              <a:t>Reactivate with </a:t>
            </a:r>
            <a:r>
              <a:rPr lang="en-AU" dirty="0" err="1">
                <a:solidFill>
                  <a:srgbClr val="FF6600"/>
                </a:solidFill>
              </a:rPr>
              <a:t>Schuessler</a:t>
            </a:r>
            <a:endParaRPr lang="en-AU" dirty="0">
              <a:solidFill>
                <a:srgbClr val="FF66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921A8-E77F-4CA3-85C5-A0E8462202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544" y="2204864"/>
            <a:ext cx="8280919" cy="23705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The 12 essential micro dose minerals all of which can be found naturally in the human body, and which we ingest every day in our food.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These 12 vital Tissue Salts reactivate, stimulate …correcting malfunctions in the body.  </a:t>
            </a:r>
          </a:p>
        </p:txBody>
      </p:sp>
      <p:sp>
        <p:nvSpPr>
          <p:cNvPr id="4" name="Shape 178">
            <a:extLst>
              <a:ext uri="{FF2B5EF4-FFF2-40B4-BE49-F238E27FC236}">
                <a16:creationId xmlns:a16="http://schemas.microsoft.com/office/drawing/2014/main" id="{E1B6C375-A00E-B045-A723-0E594912AA3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08696" y="6398902"/>
            <a:ext cx="471114" cy="31339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3118135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57ECE-D975-4F26-991D-E89DED9D5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275" y="1309012"/>
            <a:ext cx="8042276" cy="751836"/>
          </a:xfrm>
        </p:spPr>
        <p:txBody>
          <a:bodyPr>
            <a:normAutofit fontScale="90000"/>
          </a:bodyPr>
          <a:lstStyle/>
          <a:p>
            <a:r>
              <a:rPr lang="en-AU" dirty="0">
                <a:solidFill>
                  <a:srgbClr val="FF6600"/>
                </a:solidFill>
              </a:rPr>
              <a:t>Activation starts at cellular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50E830-C5B1-4926-AFE6-D9967288B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544" y="2325959"/>
            <a:ext cx="8280920" cy="3839345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>
                <a:solidFill>
                  <a:srgbClr val="0070C0"/>
                </a:solidFill>
              </a:rPr>
              <a:t>Activation begins only if our cells are supported – intracellular nutrition.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Your health is dependant on how well you </a:t>
            </a:r>
            <a:r>
              <a:rPr lang="en-AU" sz="2800" dirty="0">
                <a:solidFill>
                  <a:srgbClr val="FF6600"/>
                </a:solidFill>
              </a:rPr>
              <a:t>absorb </a:t>
            </a:r>
            <a:r>
              <a:rPr lang="en-AU" dirty="0">
                <a:solidFill>
                  <a:srgbClr val="0070C0"/>
                </a:solidFill>
              </a:rPr>
              <a:t>your nutrients and the food you eat…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Your blood vessels, connective tissue, nerve sheath, bile, skin cells, brain cells can be nourished with </a:t>
            </a:r>
            <a:r>
              <a:rPr lang="en-AU" dirty="0" err="1">
                <a:solidFill>
                  <a:srgbClr val="0070C0"/>
                </a:solidFill>
              </a:rPr>
              <a:t>Schuessler</a:t>
            </a:r>
            <a:r>
              <a:rPr lang="en-AU" dirty="0">
                <a:solidFill>
                  <a:srgbClr val="0070C0"/>
                </a:solidFill>
              </a:rPr>
              <a:t> Tissue Salts.</a:t>
            </a:r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Shape 178">
            <a:extLst>
              <a:ext uri="{FF2B5EF4-FFF2-40B4-BE49-F238E27FC236}">
                <a16:creationId xmlns:a16="http://schemas.microsoft.com/office/drawing/2014/main" id="{CD713F27-985E-F147-8589-7E40BD8EEC6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08696" y="6398902"/>
            <a:ext cx="471114" cy="31339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9997014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/>
          </p:cNvSpPr>
          <p:nvPr>
            <p:ph type="title"/>
          </p:nvPr>
        </p:nvSpPr>
        <p:spPr>
          <a:xfrm>
            <a:off x="549275" y="1299955"/>
            <a:ext cx="8042276" cy="1336957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813816">
              <a:defRPr sz="4093">
                <a:solidFill>
                  <a:srgbClr val="E77A33"/>
                </a:solidFill>
              </a:defRPr>
            </a:lvl1pPr>
          </a:lstStyle>
          <a:p>
            <a:r>
              <a:rPr dirty="0"/>
              <a:t>What’s the difference between minerals and Tissue Salts?</a:t>
            </a:r>
          </a:p>
        </p:txBody>
      </p:sp>
      <p:sp>
        <p:nvSpPr>
          <p:cNvPr id="204" name="Shape 204"/>
          <p:cNvSpPr>
            <a:spLocks noGrp="1"/>
          </p:cNvSpPr>
          <p:nvPr>
            <p:ph type="body" sz="half" idx="1"/>
          </p:nvPr>
        </p:nvSpPr>
        <p:spPr>
          <a:xfrm>
            <a:off x="406400" y="2671541"/>
            <a:ext cx="5173712" cy="290853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</a:pPr>
            <a:r>
              <a:rPr sz="2200" dirty="0">
                <a:solidFill>
                  <a:srgbClr val="0070C0"/>
                </a:solidFill>
              </a:rPr>
              <a:t>Tissue Salts are homeopathically prepared and stimulate cell metabolism</a:t>
            </a:r>
          </a:p>
          <a:p>
            <a:pPr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</a:pPr>
            <a:r>
              <a:rPr sz="2200" dirty="0">
                <a:solidFill>
                  <a:srgbClr val="0070C0"/>
                </a:solidFill>
              </a:rPr>
              <a:t>Provide cells with minerals and ensure that the minerals which the body ingests in food are evenly distributed</a:t>
            </a:r>
          </a:p>
        </p:txBody>
      </p:sp>
      <p:sp>
        <p:nvSpPr>
          <p:cNvPr id="205" name="Shape 2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206" name="Shape 206"/>
          <p:cNvSpPr/>
          <p:nvPr/>
        </p:nvSpPr>
        <p:spPr>
          <a:xfrm>
            <a:off x="374603" y="5321718"/>
            <a:ext cx="8362997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 marL="360000" indent="-360000">
              <a:spcBef>
                <a:spcPts val="1000"/>
              </a:spcBef>
              <a:buClr>
                <a:srgbClr val="0E7ABF"/>
              </a:buClr>
              <a:buSzPct val="70000"/>
              <a:buFont typeface="Wingdings 2"/>
              <a:buBlip>
                <a:blip r:embed="rId2"/>
              </a:buBlip>
              <a:defRPr sz="2400">
                <a:solidFill>
                  <a:srgbClr val="595959"/>
                </a:solidFill>
              </a:defRPr>
            </a:lvl1pPr>
          </a:lstStyle>
          <a:p>
            <a:pPr>
              <a:buFont typeface="Wingdings" panose="05000000000000000000" pitchFamily="2" charset="2"/>
              <a:buChar char="ü"/>
            </a:pPr>
            <a:r>
              <a:rPr sz="2200" dirty="0">
                <a:solidFill>
                  <a:srgbClr val="0070C0"/>
                </a:solidFill>
              </a:rPr>
              <a:t>Crude minerals simply fill up the body’s mineral reserves but do not improve absorption as do Tissue Salts</a:t>
            </a:r>
          </a:p>
        </p:txBody>
      </p:sp>
      <p:pic>
        <p:nvPicPr>
          <p:cNvPr id="207" name="Cell absorption diag RG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2265" y="2797906"/>
            <a:ext cx="4032334" cy="24312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B2D202-108C-864C-BCBE-26DF4B76E4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555328"/>
            <a:ext cx="4648200" cy="482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4B0C56-9529-4877-A730-C6764F485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275" y="1299956"/>
            <a:ext cx="8042276" cy="976916"/>
          </a:xfrm>
        </p:spPr>
        <p:txBody>
          <a:bodyPr/>
          <a:lstStyle/>
          <a:p>
            <a:r>
              <a:rPr lang="en-AU" dirty="0"/>
              <a:t>Your internal GPS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F21859-15EA-4A59-BB95-3C9C65949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9275" y="4365104"/>
            <a:ext cx="8042276" cy="1578497"/>
          </a:xfrm>
        </p:spPr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4577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A55264-3C82-47CB-91C1-19A193909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9275" y="1600200"/>
            <a:ext cx="8042276" cy="4343401"/>
          </a:xfrm>
        </p:spPr>
        <p:txBody>
          <a:bodyPr/>
          <a:lstStyle/>
          <a:p>
            <a:pPr marL="0" indent="0">
              <a:buNone/>
            </a:pPr>
            <a:r>
              <a:rPr lang="en-AU" b="1" dirty="0">
                <a:solidFill>
                  <a:srgbClr val="FF6600"/>
                </a:solidFill>
              </a:rPr>
              <a:t>Calc Fluor – Calcium Fluoride</a:t>
            </a:r>
          </a:p>
          <a:p>
            <a:pPr marL="0" indent="0">
              <a:buNone/>
            </a:pPr>
            <a:r>
              <a:rPr lang="en-AU" dirty="0">
                <a:solidFill>
                  <a:srgbClr val="FF6600"/>
                </a:solidFill>
              </a:rPr>
              <a:t>Elasticity </a:t>
            </a:r>
          </a:p>
          <a:p>
            <a:pPr marL="0" indent="0">
              <a:buNone/>
            </a:pPr>
            <a:r>
              <a:rPr lang="en-AU" dirty="0">
                <a:solidFill>
                  <a:srgbClr val="FF6600"/>
                </a:solidFill>
              </a:rPr>
              <a:t>Found in bone surface, blood vessels &amp; muscle tissue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This mineral regulates the degree of elasticity in a tissue until its normal condition is restored.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It stabilises bones, tendons, ligaments and protects again varicose veins, haemorrhoids, stretch marks…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Bone spurs, falling arches, flat feet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2083552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20C78-ACD8-4FD3-BC08-478FA8A4F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57DDCC-3BFB-45C7-B24D-D94C55A516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rgbClr val="FF6600"/>
                </a:solidFill>
              </a:rPr>
              <a:t>Calc </a:t>
            </a:r>
            <a:r>
              <a:rPr lang="en-AU" b="1" dirty="0" err="1">
                <a:solidFill>
                  <a:srgbClr val="FF6600"/>
                </a:solidFill>
              </a:rPr>
              <a:t>Phos</a:t>
            </a:r>
            <a:r>
              <a:rPr lang="en-AU" b="1" dirty="0">
                <a:solidFill>
                  <a:srgbClr val="FF6600"/>
                </a:solidFill>
              </a:rPr>
              <a:t> -  Calcium Phosphate – Bone health</a:t>
            </a:r>
          </a:p>
          <a:p>
            <a:pPr marL="0" indent="0">
              <a:buNone/>
            </a:pPr>
            <a:r>
              <a:rPr lang="en-AU" dirty="0">
                <a:solidFill>
                  <a:srgbClr val="FF6600"/>
                </a:solidFill>
              </a:rPr>
              <a:t>Found in: </a:t>
            </a:r>
            <a:r>
              <a:rPr lang="en-AU" dirty="0">
                <a:solidFill>
                  <a:srgbClr val="0070C0"/>
                </a:solidFill>
              </a:rPr>
              <a:t>connective tissue, gastric juices, bone, teeth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sz="2000" dirty="0">
                <a:solidFill>
                  <a:srgbClr val="0070C0"/>
                </a:solidFill>
              </a:rPr>
              <a:t>This mineral is important for muscle movement and the production of new cells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sz="2000" dirty="0">
                <a:solidFill>
                  <a:srgbClr val="0070C0"/>
                </a:solidFill>
              </a:rPr>
              <a:t>It has a strengthening effect on the body and nerves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sz="2000" dirty="0">
                <a:solidFill>
                  <a:srgbClr val="0070C0"/>
                </a:solidFill>
              </a:rPr>
              <a:t>Aids growing pains, slow &amp; insufficient bone production – tingling in arms &amp; legs – bone fractures</a:t>
            </a:r>
          </a:p>
        </p:txBody>
      </p:sp>
    </p:spTree>
    <p:extLst>
      <p:ext uri="{BB962C8B-B14F-4D97-AF65-F5344CB8AC3E}">
        <p14:creationId xmlns:p14="http://schemas.microsoft.com/office/powerpoint/2010/main" val="188718740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A3D2B-58E4-4D5C-B098-4D8B6DEC5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b="1" dirty="0" err="1">
                <a:solidFill>
                  <a:srgbClr val="FF6600"/>
                </a:solidFill>
              </a:rPr>
              <a:t>Ferr</a:t>
            </a:r>
            <a:r>
              <a:rPr lang="en-AU" b="1" dirty="0">
                <a:solidFill>
                  <a:srgbClr val="FF6600"/>
                </a:solidFill>
              </a:rPr>
              <a:t> </a:t>
            </a:r>
            <a:r>
              <a:rPr lang="en-AU" b="1" dirty="0" err="1">
                <a:solidFill>
                  <a:srgbClr val="FF6600"/>
                </a:solidFill>
              </a:rPr>
              <a:t>Phos</a:t>
            </a:r>
            <a:r>
              <a:rPr lang="en-AU" b="1" dirty="0">
                <a:solidFill>
                  <a:srgbClr val="FF6600"/>
                </a:solidFill>
              </a:rPr>
              <a:t> – Iron Phosphate – First Aid Salt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Found in all cells of the body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Iron Phosphate plays a role in the creation of energy in the cells and it helps certain proteins in the muscles to take in, process and when needed release , oxygen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Has a regulatory effect on blood circulation…transports iron in the body where it is most needed…boosts elimination of toxins created by bacteria</a:t>
            </a:r>
          </a:p>
        </p:txBody>
      </p:sp>
    </p:spTree>
    <p:extLst>
      <p:ext uri="{BB962C8B-B14F-4D97-AF65-F5344CB8AC3E}">
        <p14:creationId xmlns:p14="http://schemas.microsoft.com/office/powerpoint/2010/main" val="241381734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Integrity, Quality, Innovati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1339401"/>
            <a:ext cx="4407428" cy="4672509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Shape 140"/>
          <p:cNvSpPr>
            <a:spLocks noGrp="1"/>
          </p:cNvSpPr>
          <p:nvPr>
            <p:ph type="body" sz="half" idx="1"/>
          </p:nvPr>
        </p:nvSpPr>
        <p:spPr>
          <a:xfrm>
            <a:off x="5056260" y="1988840"/>
            <a:ext cx="4104456" cy="187220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50000"/>
              </a:lnSpc>
              <a:buSzTx/>
              <a:buNone/>
            </a:pPr>
            <a:r>
              <a:rPr sz="1500" dirty="0">
                <a:solidFill>
                  <a:srgbClr val="FF6600"/>
                </a:solidFill>
              </a:rPr>
              <a:t>Presenter:</a:t>
            </a:r>
          </a:p>
          <a:p>
            <a:pPr>
              <a:lnSpc>
                <a:spcPct val="50000"/>
              </a:lnSpc>
              <a:buSzTx/>
              <a:buNone/>
              <a:defRPr sz="3600"/>
            </a:pPr>
            <a:r>
              <a:rPr i="1" dirty="0">
                <a:solidFill>
                  <a:srgbClr val="0E7ABF"/>
                </a:solidFill>
              </a:rPr>
              <a:t>Susan </a:t>
            </a:r>
            <a:r>
              <a:rPr i="1" dirty="0" err="1">
                <a:solidFill>
                  <a:srgbClr val="0E7ABF"/>
                </a:solidFill>
              </a:rPr>
              <a:t>Gianevsky</a:t>
            </a:r>
            <a:endParaRPr i="1" dirty="0">
              <a:solidFill>
                <a:srgbClr val="0E7ABF"/>
              </a:solidFill>
            </a:endParaRPr>
          </a:p>
          <a:p>
            <a:pPr>
              <a:lnSpc>
                <a:spcPct val="50000"/>
              </a:lnSpc>
              <a:buSzTx/>
              <a:buNone/>
              <a:defRPr>
                <a:solidFill>
                  <a:srgbClr val="535353"/>
                </a:solidFill>
              </a:defRPr>
            </a:pPr>
            <a:r>
              <a:rPr sz="1500" i="1" dirty="0">
                <a:solidFill>
                  <a:srgbClr val="FF6600"/>
                </a:solidFill>
              </a:rPr>
              <a:t>Martin &amp; Pleasance Health Ambassador</a:t>
            </a:r>
          </a:p>
        </p:txBody>
      </p:sp>
      <p:sp>
        <p:nvSpPr>
          <p:cNvPr id="141" name="Shape 1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 dirty="0"/>
          </a:p>
        </p:txBody>
      </p:sp>
      <p:sp>
        <p:nvSpPr>
          <p:cNvPr id="142" name="Shape 142"/>
          <p:cNvSpPr/>
          <p:nvPr/>
        </p:nvSpPr>
        <p:spPr>
          <a:xfrm>
            <a:off x="5455668" y="5661248"/>
            <a:ext cx="3436812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>
                <a:solidFill>
                  <a:srgbClr val="4F81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 err="1"/>
              <a:t>www.martinandpleasance.com</a:t>
            </a:r>
            <a:endParaRPr dirty="0"/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B73FF0-CF9A-434C-B5B1-FF1DCC1176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9275" y="1600200"/>
            <a:ext cx="8042276" cy="4343401"/>
          </a:xfrm>
        </p:spPr>
        <p:txBody>
          <a:bodyPr/>
          <a:lstStyle/>
          <a:p>
            <a:pPr marL="0" indent="0">
              <a:buNone/>
            </a:pPr>
            <a:r>
              <a:rPr lang="en-AU" b="1" dirty="0">
                <a:solidFill>
                  <a:srgbClr val="FF6600"/>
                </a:solidFill>
              </a:rPr>
              <a:t>Kali </a:t>
            </a:r>
            <a:r>
              <a:rPr lang="en-AU" b="1" dirty="0" err="1">
                <a:solidFill>
                  <a:srgbClr val="FF6600"/>
                </a:solidFill>
              </a:rPr>
              <a:t>Phos</a:t>
            </a:r>
            <a:r>
              <a:rPr lang="en-AU" b="1" dirty="0">
                <a:solidFill>
                  <a:srgbClr val="FF6600"/>
                </a:solidFill>
              </a:rPr>
              <a:t> – Potassium Phosphate – Nerve Tonic</a:t>
            </a:r>
          </a:p>
          <a:p>
            <a:pPr marL="0" indent="0">
              <a:buNone/>
            </a:pPr>
            <a:r>
              <a:rPr lang="en-AU" dirty="0">
                <a:solidFill>
                  <a:srgbClr val="FF6600"/>
                </a:solidFill>
              </a:rPr>
              <a:t>Found in Tissue &amp; fluid of nerve &amp; brain cells also muscle cells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Essential for nerves and tissues to work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By regulating the distribution of potassium ions in the body, it has a stabilising effect on the nerves, body and mind…it prevents the decay of cell tissue…considered to be a nutrient salt for muscle and nerve tissue.</a:t>
            </a:r>
          </a:p>
        </p:txBody>
      </p:sp>
    </p:spTree>
    <p:extLst>
      <p:ext uri="{BB962C8B-B14F-4D97-AF65-F5344CB8AC3E}">
        <p14:creationId xmlns:p14="http://schemas.microsoft.com/office/powerpoint/2010/main" val="313219277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1B999-1E09-4E29-88C9-D232BA8B5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6A0BC-A789-48A8-BA50-1F3B00133C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b="1" dirty="0">
                <a:solidFill>
                  <a:srgbClr val="FF6600"/>
                </a:solidFill>
              </a:rPr>
              <a:t>Mag </a:t>
            </a:r>
            <a:r>
              <a:rPr lang="en-AU" b="1" dirty="0" err="1">
                <a:solidFill>
                  <a:srgbClr val="FF6600"/>
                </a:solidFill>
              </a:rPr>
              <a:t>Phos</a:t>
            </a:r>
            <a:r>
              <a:rPr lang="en-AU" b="1" dirty="0">
                <a:solidFill>
                  <a:srgbClr val="FF6600"/>
                </a:solidFill>
              </a:rPr>
              <a:t> – Magnesium Phosphate </a:t>
            </a:r>
          </a:p>
          <a:p>
            <a:pPr marL="0" indent="0">
              <a:buNone/>
            </a:pPr>
            <a:r>
              <a:rPr lang="en-AU" dirty="0">
                <a:solidFill>
                  <a:srgbClr val="FF6600"/>
                </a:solidFill>
              </a:rPr>
              <a:t>Nerve &amp; Muscle Relaxant – blood, bone &amp; teeth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This mineral plays a role in the building of bones, muscles and nerves.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Mag </a:t>
            </a:r>
            <a:r>
              <a:rPr lang="en-AU" dirty="0" err="1">
                <a:solidFill>
                  <a:srgbClr val="0070C0"/>
                </a:solidFill>
              </a:rPr>
              <a:t>Phos</a:t>
            </a:r>
            <a:r>
              <a:rPr lang="en-AU" dirty="0">
                <a:solidFill>
                  <a:srgbClr val="0070C0"/>
                </a:solidFill>
              </a:rPr>
              <a:t> is needed for all energy producing processes in the cells and is the remedy which relieves cramps and aches.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Muscles which we can control and those we cannot – stomach and intestinal cramps – vascular muscles</a:t>
            </a:r>
          </a:p>
        </p:txBody>
      </p:sp>
    </p:spTree>
    <p:extLst>
      <p:ext uri="{BB962C8B-B14F-4D97-AF65-F5344CB8AC3E}">
        <p14:creationId xmlns:p14="http://schemas.microsoft.com/office/powerpoint/2010/main" val="1770162135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520C6-6B79-4D0A-99DA-F3D2C4B37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734F1-008E-4041-8FF7-91D74206E1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576" y="1628800"/>
            <a:ext cx="8042276" cy="43434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b="1" dirty="0">
                <a:solidFill>
                  <a:srgbClr val="FF6600"/>
                </a:solidFill>
              </a:rPr>
              <a:t>Nat Mur – Sodium Chloride – Fluid Balance</a:t>
            </a:r>
          </a:p>
          <a:p>
            <a:pPr marL="0" indent="0">
              <a:buNone/>
            </a:pPr>
            <a:r>
              <a:rPr lang="en-AU" dirty="0">
                <a:solidFill>
                  <a:srgbClr val="FF6600"/>
                </a:solidFill>
              </a:rPr>
              <a:t>Found in every liquid &amp; solid part of the body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Excessive moisture or dryness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Regulates water levels in the body’s cells and is important for the division of cells – formation of new cells and the production of gastric juices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Effective against disorders which are manifested by swelling (oedema), dryness of the skin, excretion of bodily fluids (tears &amp; sweat)</a:t>
            </a:r>
          </a:p>
        </p:txBody>
      </p:sp>
    </p:spTree>
    <p:extLst>
      <p:ext uri="{BB962C8B-B14F-4D97-AF65-F5344CB8AC3E}">
        <p14:creationId xmlns:p14="http://schemas.microsoft.com/office/powerpoint/2010/main" val="1261784533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94080-B39F-4BAD-A915-1860470F6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3F87E5-1527-4463-BA50-8247FA0B92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b="1" dirty="0">
                <a:solidFill>
                  <a:srgbClr val="FF6600"/>
                </a:solidFill>
              </a:rPr>
              <a:t>Silica – Silicon Dioxide – Cleanser &amp; Conditioner </a:t>
            </a:r>
          </a:p>
          <a:p>
            <a:pPr marL="0" indent="0">
              <a:buNone/>
            </a:pPr>
            <a:r>
              <a:rPr lang="en-AU" dirty="0">
                <a:solidFill>
                  <a:srgbClr val="FF6600"/>
                </a:solidFill>
              </a:rPr>
              <a:t>Found in – connective tissue, blood, bile, bone, nerve sheath, hair &amp; nails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Silica is involved in the production of collagen – needed for the production and stabilisation of cartilage, connective tissue, tendons &amp; bones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Essential in the formation and maintenance of skin, bone, ligaments, bruises…</a:t>
            </a:r>
          </a:p>
        </p:txBody>
      </p:sp>
    </p:spTree>
    <p:extLst>
      <p:ext uri="{BB962C8B-B14F-4D97-AF65-F5344CB8AC3E}">
        <p14:creationId xmlns:p14="http://schemas.microsoft.com/office/powerpoint/2010/main" val="687862803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" name="STS Range + mortar-pestle(RGB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34053" y="2116975"/>
            <a:ext cx="5504561" cy="3400257"/>
          </a:xfrm>
          <a:prstGeom prst="rect">
            <a:avLst/>
          </a:prstGeom>
          <a:ln w="12700">
            <a:miter lim="400000"/>
          </a:ln>
        </p:spPr>
      </p:pic>
      <p:sp>
        <p:nvSpPr>
          <p:cNvPr id="461" name="Shape 461"/>
          <p:cNvSpPr>
            <a:spLocks noGrp="1"/>
          </p:cNvSpPr>
          <p:nvPr>
            <p:ph type="title"/>
          </p:nvPr>
        </p:nvSpPr>
        <p:spPr>
          <a:xfrm>
            <a:off x="549275" y="1515979"/>
            <a:ext cx="8042276" cy="1696997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813816">
              <a:defRPr sz="4093">
                <a:solidFill>
                  <a:srgbClr val="E77A33"/>
                </a:solidFill>
              </a:defRPr>
            </a:pPr>
            <a:r>
              <a:rPr sz="4800" b="1" dirty="0">
                <a:solidFill>
                  <a:srgbClr val="FF6600"/>
                </a:solidFill>
              </a:rPr>
              <a:t>Dosage</a:t>
            </a:r>
            <a:br>
              <a:rPr sz="4800" dirty="0"/>
            </a:br>
            <a:endParaRPr sz="4800" dirty="0"/>
          </a:p>
        </p:txBody>
      </p:sp>
      <p:sp>
        <p:nvSpPr>
          <p:cNvPr id="462" name="Shape 462"/>
          <p:cNvSpPr>
            <a:spLocks noGrp="1"/>
          </p:cNvSpPr>
          <p:nvPr>
            <p:ph type="body" sz="quarter" idx="1"/>
          </p:nvPr>
        </p:nvSpPr>
        <p:spPr>
          <a:xfrm>
            <a:off x="422275" y="2767384"/>
            <a:ext cx="3084778" cy="26416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>
              <a:spcBef>
                <a:spcPts val="1000"/>
              </a:spcBef>
              <a:buClr>
                <a:srgbClr val="E77A33"/>
              </a:buClr>
              <a:buSzPct val="70000"/>
              <a:buFont typeface="Wingdings" panose="05000000000000000000" pitchFamily="2" charset="2"/>
              <a:buChar char="Ø"/>
              <a:defRPr sz="2000"/>
            </a:pPr>
            <a:r>
              <a:rPr b="1" dirty="0">
                <a:solidFill>
                  <a:srgbClr val="FF6600"/>
                </a:solidFill>
              </a:rPr>
              <a:t>Tablets </a:t>
            </a:r>
            <a:r>
              <a:rPr dirty="0">
                <a:solidFill>
                  <a:srgbClr val="0070C0"/>
                </a:solidFill>
              </a:rPr>
              <a:t>– 1-2 tablets 4 x per day</a:t>
            </a:r>
          </a:p>
          <a:p>
            <a:pPr>
              <a:spcBef>
                <a:spcPts val="1000"/>
              </a:spcBef>
              <a:buClr>
                <a:srgbClr val="E77A33"/>
              </a:buClr>
              <a:buSzPct val="70000"/>
              <a:buFont typeface="Wingdings" panose="05000000000000000000" pitchFamily="2" charset="2"/>
              <a:buChar char="Ø"/>
              <a:defRPr sz="2000"/>
            </a:pPr>
            <a:r>
              <a:rPr b="1" dirty="0">
                <a:solidFill>
                  <a:srgbClr val="FF6600"/>
                </a:solidFill>
              </a:rPr>
              <a:t>Sprays</a:t>
            </a:r>
            <a:r>
              <a:rPr dirty="0"/>
              <a:t> </a:t>
            </a:r>
            <a:r>
              <a:rPr dirty="0">
                <a:solidFill>
                  <a:srgbClr val="0070C0"/>
                </a:solidFill>
              </a:rPr>
              <a:t>– 4 sprays 4 x per day</a:t>
            </a:r>
          </a:p>
          <a:p>
            <a:pPr>
              <a:spcBef>
                <a:spcPts val="1000"/>
              </a:spcBef>
              <a:buClr>
                <a:srgbClr val="E77A33"/>
              </a:buClr>
              <a:buSzPct val="70000"/>
              <a:buFont typeface="Wingdings" panose="05000000000000000000" pitchFamily="2" charset="2"/>
              <a:buChar char="Ø"/>
              <a:defRPr sz="2000"/>
            </a:pPr>
            <a:r>
              <a:rPr b="1" dirty="0">
                <a:solidFill>
                  <a:srgbClr val="FF6600"/>
                </a:solidFill>
              </a:rPr>
              <a:t>Creams </a:t>
            </a:r>
            <a:r>
              <a:rPr dirty="0">
                <a:solidFill>
                  <a:srgbClr val="0070C0"/>
                </a:solidFill>
              </a:rPr>
              <a:t>– 2-3 x per day </a:t>
            </a:r>
            <a:endParaRPr lang="en-AU" dirty="0">
              <a:solidFill>
                <a:srgbClr val="0070C0"/>
              </a:solidFill>
            </a:endParaRPr>
          </a:p>
          <a:p>
            <a:pPr>
              <a:spcBef>
                <a:spcPts val="1000"/>
              </a:spcBef>
              <a:buClr>
                <a:srgbClr val="E77A33"/>
              </a:buClr>
              <a:buSzPct val="70000"/>
              <a:buFont typeface="Wingdings" panose="05000000000000000000" pitchFamily="2" charset="2"/>
              <a:buChar char="Ø"/>
              <a:defRPr sz="2000"/>
            </a:pPr>
            <a:r>
              <a:rPr lang="en-AU" b="1" dirty="0">
                <a:solidFill>
                  <a:srgbClr val="FF6600"/>
                </a:solidFill>
              </a:rPr>
              <a:t>Acute</a:t>
            </a:r>
            <a:r>
              <a:rPr lang="en-AU" dirty="0"/>
              <a:t> </a:t>
            </a:r>
            <a:r>
              <a:rPr lang="en-AU" dirty="0">
                <a:solidFill>
                  <a:srgbClr val="0070C0"/>
                </a:solidFill>
              </a:rPr>
              <a:t>– more frequent &amp; Chronic dosages as the maintenance dose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463" name="Shape 4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24</a:t>
            </a:fld>
            <a:endParaRPr/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40D16C-0D7B-C24D-A2C5-0D500491D1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65" name="Shape 465"/>
          <p:cNvSpPr>
            <a:spLocks noGrp="1"/>
          </p:cNvSpPr>
          <p:nvPr>
            <p:ph type="title"/>
          </p:nvPr>
        </p:nvSpPr>
        <p:spPr>
          <a:xfrm>
            <a:off x="409021" y="1340768"/>
            <a:ext cx="5027075" cy="230910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>
                <a:solidFill>
                  <a:srgbClr val="E77A33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l"/>
            <a:r>
              <a:rPr sz="3600" dirty="0"/>
              <a:t>Make </a:t>
            </a:r>
            <a:r>
              <a:rPr sz="3600" dirty="0" err="1"/>
              <a:t>Schuessler</a:t>
            </a:r>
            <a:r>
              <a:rPr sz="3600" dirty="0"/>
              <a:t>  Tissue Salts a part of your daily regime and feel the difference!</a:t>
            </a:r>
          </a:p>
        </p:txBody>
      </p:sp>
      <p:sp>
        <p:nvSpPr>
          <p:cNvPr id="466" name="Shape 466"/>
          <p:cNvSpPr>
            <a:spLocks noGrp="1"/>
          </p:cNvSpPr>
          <p:nvPr>
            <p:ph type="body" sz="quarter" idx="1"/>
          </p:nvPr>
        </p:nvSpPr>
        <p:spPr>
          <a:xfrm>
            <a:off x="409021" y="3789040"/>
            <a:ext cx="4883059" cy="114845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>
              <a:buClrTx/>
              <a:buSzTx/>
              <a:buFontTx/>
              <a:buNone/>
              <a:defRPr sz="2000"/>
            </a:lvl1pPr>
          </a:lstStyle>
          <a:p>
            <a:r>
              <a:rPr sz="1800" dirty="0">
                <a:solidFill>
                  <a:srgbClr val="0070C0"/>
                </a:solidFill>
              </a:rPr>
              <a:t>Ensure that the Tissue Salts you choose walk with you for at least one month before considering to change the selection you have made.</a:t>
            </a:r>
          </a:p>
        </p:txBody>
      </p:sp>
      <p:sp>
        <p:nvSpPr>
          <p:cNvPr id="467" name="Shape 4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25</a:t>
            </a:fld>
            <a:endParaRPr/>
          </a:p>
        </p:txBody>
      </p:sp>
      <p:pic>
        <p:nvPicPr>
          <p:cNvPr id="480" name="image2.png" descr="Y:\B Jenny is a copy cat\Product Pictures\All Logos\STS Logo GIF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19" y="5061226"/>
            <a:ext cx="2436745" cy="9696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>
            <a:spLocks noGrp="1"/>
          </p:cNvSpPr>
          <p:nvPr>
            <p:ph type="title"/>
          </p:nvPr>
        </p:nvSpPr>
        <p:spPr>
          <a:xfrm>
            <a:off x="549275" y="1340768"/>
            <a:ext cx="8042276" cy="1336957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>
                <a:solidFill>
                  <a:srgbClr val="E77A33"/>
                </a:solidFill>
              </a:defRPr>
            </a:lvl1pPr>
          </a:lstStyle>
          <a:p>
            <a:pPr algn="l"/>
            <a:r>
              <a:rPr lang="en-AU" sz="2400" dirty="0"/>
              <a:t>For more information on </a:t>
            </a:r>
            <a:r>
              <a:rPr lang="en-AU" sz="2400" dirty="0" err="1"/>
              <a:t>Schuessler</a:t>
            </a:r>
            <a:r>
              <a:rPr lang="en-AU" sz="2400" dirty="0"/>
              <a:t> – sign up </a:t>
            </a:r>
            <a:endParaRPr sz="2400" dirty="0"/>
          </a:p>
        </p:txBody>
      </p:sp>
      <p:sp>
        <p:nvSpPr>
          <p:cNvPr id="497" name="Shape 497"/>
          <p:cNvSpPr>
            <a:spLocks noGrp="1"/>
          </p:cNvSpPr>
          <p:nvPr>
            <p:ph type="body" idx="1"/>
          </p:nvPr>
        </p:nvSpPr>
        <p:spPr>
          <a:xfrm>
            <a:off x="539552" y="2060849"/>
            <a:ext cx="8042276" cy="252028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spcBef>
                <a:spcPts val="1000"/>
              </a:spcBef>
              <a:buClr>
                <a:srgbClr val="E77A33"/>
              </a:buClr>
              <a:buFont typeface="Wingdings" panose="05000000000000000000" pitchFamily="2" charset="2"/>
              <a:buChar char="Ø"/>
              <a:defRPr sz="2000"/>
            </a:pPr>
            <a:endParaRPr lang="en-AU" dirty="0">
              <a:hlinkClick r:id="rId2"/>
            </a:endParaRPr>
          </a:p>
          <a:p>
            <a:pPr>
              <a:spcBef>
                <a:spcPts val="1000"/>
              </a:spcBef>
              <a:buClr>
                <a:srgbClr val="E77A33"/>
              </a:buClr>
              <a:buFont typeface="Wingdings" panose="05000000000000000000" pitchFamily="2" charset="2"/>
              <a:buChar char="ü"/>
              <a:defRPr sz="2000"/>
            </a:pPr>
            <a:r>
              <a:rPr lang="en-AU" sz="2800" dirty="0">
                <a:hlinkClick r:id="rId2"/>
              </a:rPr>
              <a:t>Email: </a:t>
            </a:r>
            <a:r>
              <a:rPr sz="2800" b="1" u="sng" dirty="0">
                <a:solidFill>
                  <a:srgbClr val="0E7ABF"/>
                </a:solidFill>
                <a:uFill>
                  <a:solidFill>
                    <a:srgbClr val="7030A0"/>
                  </a:solidFill>
                </a:uFill>
                <a:hlinkClick r:id="rId2"/>
              </a:rPr>
              <a:t>Susan.gianevsky@mandp.com.au</a:t>
            </a:r>
            <a:r>
              <a:rPr sz="2800" dirty="0"/>
              <a:t> </a:t>
            </a:r>
          </a:p>
          <a:p>
            <a:pPr>
              <a:spcBef>
                <a:spcPts val="1000"/>
              </a:spcBef>
              <a:buClr>
                <a:srgbClr val="E77A33"/>
              </a:buClr>
              <a:buFont typeface="Wingdings" panose="05000000000000000000" pitchFamily="2" charset="2"/>
              <a:buChar char="ü"/>
              <a:defRPr sz="2000"/>
            </a:pPr>
            <a:r>
              <a:rPr lang="en-AU" sz="2800" dirty="0">
                <a:solidFill>
                  <a:srgbClr val="FF6600"/>
                </a:solidFill>
              </a:rPr>
              <a:t>Facebook – Schuessler Tissue Salts</a:t>
            </a:r>
            <a:endParaRPr sz="2800" dirty="0">
              <a:solidFill>
                <a:srgbClr val="FF6600"/>
              </a:solidFill>
            </a:endParaRPr>
          </a:p>
          <a:p>
            <a:pPr>
              <a:spcBef>
                <a:spcPts val="1000"/>
              </a:spcBef>
              <a:buClr>
                <a:srgbClr val="E77A33"/>
              </a:buClr>
              <a:buFont typeface="Wingdings" panose="05000000000000000000" pitchFamily="2" charset="2"/>
              <a:buChar char="ü"/>
              <a:defRPr sz="2000" b="1">
                <a:solidFill>
                  <a:srgbClr val="0E7ABF"/>
                </a:solidFill>
              </a:defRPr>
            </a:pPr>
            <a:r>
              <a:rPr sz="2800" u="sng" dirty="0">
                <a:uFill>
                  <a:solidFill>
                    <a:srgbClr val="7030A0"/>
                  </a:solidFill>
                </a:uFill>
                <a:hlinkClick r:id="rId3"/>
              </a:rPr>
              <a:t>www.schuesslertissuesalts.com.au</a:t>
            </a:r>
            <a:endParaRPr lang="en-AU" sz="2800" u="sng" dirty="0">
              <a:uFill>
                <a:solidFill>
                  <a:srgbClr val="7030A0"/>
                </a:solidFill>
              </a:uFill>
              <a:hlinkClick r:id="rId3"/>
            </a:endParaRPr>
          </a:p>
          <a:p>
            <a:pPr>
              <a:spcBef>
                <a:spcPts val="1000"/>
              </a:spcBef>
              <a:buClr>
                <a:srgbClr val="E77A33"/>
              </a:buClr>
              <a:buFont typeface="Wingdings" panose="05000000000000000000" pitchFamily="2" charset="2"/>
              <a:buChar char="ü"/>
              <a:defRPr sz="2000" b="1">
                <a:solidFill>
                  <a:srgbClr val="0E7ABF"/>
                </a:solidFill>
              </a:defRPr>
            </a:pPr>
            <a:r>
              <a:rPr lang="en-AU" sz="2800" u="sng" dirty="0">
                <a:uFill>
                  <a:solidFill>
                    <a:srgbClr val="7030A0"/>
                  </a:solidFill>
                </a:uFill>
                <a:hlinkClick r:id="rId3"/>
              </a:rPr>
              <a:t>Complete level 1 course on </a:t>
            </a:r>
            <a:r>
              <a:rPr lang="en-AU" sz="2800" u="sng" dirty="0" err="1">
                <a:uFill>
                  <a:solidFill>
                    <a:srgbClr val="7030A0"/>
                  </a:solidFill>
                </a:uFill>
                <a:hlinkClick r:id="rId3"/>
              </a:rPr>
              <a:t>Schuessler</a:t>
            </a:r>
            <a:r>
              <a:rPr lang="en-AU" sz="2800" u="sng" dirty="0">
                <a:uFill>
                  <a:solidFill>
                    <a:srgbClr val="7030A0"/>
                  </a:solidFill>
                </a:uFill>
                <a:hlinkClick r:id="rId3"/>
              </a:rPr>
              <a:t> for</a:t>
            </a:r>
          </a:p>
          <a:p>
            <a:pPr>
              <a:spcBef>
                <a:spcPts val="1000"/>
              </a:spcBef>
              <a:buClr>
                <a:srgbClr val="E77A33"/>
              </a:buClr>
              <a:buFont typeface="Wingdings" panose="05000000000000000000" pitchFamily="2" charset="2"/>
              <a:buChar char="ü"/>
              <a:defRPr sz="2000" b="1">
                <a:solidFill>
                  <a:srgbClr val="0E7ABF"/>
                </a:solidFill>
              </a:defRPr>
            </a:pPr>
            <a:r>
              <a:rPr lang="en-AU" sz="2800" u="sng" dirty="0">
                <a:uFill>
                  <a:solidFill>
                    <a:srgbClr val="7030A0"/>
                  </a:solidFill>
                </a:uFill>
                <a:hlinkClick r:id="rId3"/>
              </a:rPr>
              <a:t>free</a:t>
            </a:r>
            <a:endParaRPr sz="2800" u="sng" dirty="0">
              <a:uFill>
                <a:solidFill>
                  <a:srgbClr val="7030A0"/>
                </a:solidFill>
              </a:uFill>
              <a:hlinkClick r:id="rId3"/>
            </a:endParaRPr>
          </a:p>
        </p:txBody>
      </p:sp>
      <p:sp>
        <p:nvSpPr>
          <p:cNvPr id="498" name="Shape 49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26</a:t>
            </a:fld>
            <a:endParaRPr/>
          </a:p>
        </p:txBody>
      </p:sp>
      <p:pic>
        <p:nvPicPr>
          <p:cNvPr id="499" name="image2.png" descr="Y:\B Jenny is a copy cat\Product Pictures\All Logos\STS Logo GIF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9404" y="4625192"/>
            <a:ext cx="2587363" cy="1029555"/>
          </a:xfrm>
          <a:prstGeom prst="rect">
            <a:avLst/>
          </a:prstGeom>
          <a:ln w="12700">
            <a:miter lim="400000"/>
          </a:ln>
        </p:spPr>
      </p:pic>
      <p:pic>
        <p:nvPicPr>
          <p:cNvPr id="500" name="Facebook_ico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239" y="4744392"/>
            <a:ext cx="791155" cy="791155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46.png" descr="image46.png">
            <a:extLst>
              <a:ext uri="{FF2B5EF4-FFF2-40B4-BE49-F238E27FC236}">
                <a16:creationId xmlns:a16="http://schemas.microsoft.com/office/drawing/2014/main" id="{AEA8C6EF-44E9-5A48-9802-F7F59FD1BF1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6288" y="1484783"/>
            <a:ext cx="3327711" cy="53815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TS Range + mortar-pestle(RGB).jpg">
            <a:extLst>
              <a:ext uri="{FF2B5EF4-FFF2-40B4-BE49-F238E27FC236}">
                <a16:creationId xmlns:a16="http://schemas.microsoft.com/office/drawing/2014/main" id="{6E831125-A7A1-9D41-B163-0F784A5757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592" y="1520218"/>
            <a:ext cx="6984776" cy="401430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1BB84B-EFD9-4078-977C-AF6FEF82A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275" y="1392482"/>
            <a:ext cx="8042276" cy="740374"/>
          </a:xfrm>
        </p:spPr>
        <p:txBody>
          <a:bodyPr>
            <a:normAutofit fontScale="90000"/>
          </a:bodyPr>
          <a:lstStyle/>
          <a:p>
            <a:r>
              <a:rPr lang="en-AU" dirty="0"/>
              <a:t>Activate optimal health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0001D9-FC78-4354-8427-590F5C7E6C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9275" y="5517232"/>
            <a:ext cx="8042276" cy="570385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>
                <a:solidFill>
                  <a:srgbClr val="FF6600"/>
                </a:solidFill>
              </a:rPr>
              <a:t>Traditionally used for over 150 years</a:t>
            </a:r>
          </a:p>
        </p:txBody>
      </p:sp>
      <p:sp>
        <p:nvSpPr>
          <p:cNvPr id="5" name="Shape 141">
            <a:extLst>
              <a:ext uri="{FF2B5EF4-FFF2-40B4-BE49-F238E27FC236}">
                <a16:creationId xmlns:a16="http://schemas.microsoft.com/office/drawing/2014/main" id="{F97B1196-6C57-ED4D-A749-7883C868114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08696" y="6398902"/>
            <a:ext cx="471114" cy="31339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3803347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STS Tablet 125 small group spill1 RGB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47843" y="4164598"/>
            <a:ext cx="3588653" cy="2000706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Shape 172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4000" b="1">
                <a:solidFill>
                  <a:srgbClr val="4F81BD"/>
                </a:solidFill>
              </a:defRPr>
            </a:lvl1pPr>
          </a:lstStyle>
          <a:p>
            <a:pPr>
              <a:defRPr b="0"/>
            </a:pPr>
            <a:r>
              <a:rPr sz="4800" b="0" dirty="0">
                <a:solidFill>
                  <a:srgbClr val="FF6600"/>
                </a:solidFill>
              </a:rPr>
              <a:t>Biochemistry</a:t>
            </a:r>
          </a:p>
        </p:txBody>
      </p:sp>
      <p:sp>
        <p:nvSpPr>
          <p:cNvPr id="173" name="Shape 173"/>
          <p:cNvSpPr>
            <a:spLocks noGrp="1"/>
          </p:cNvSpPr>
          <p:nvPr>
            <p:ph type="body" idx="1"/>
          </p:nvPr>
        </p:nvSpPr>
        <p:spPr>
          <a:xfrm>
            <a:off x="457200" y="2132856"/>
            <a:ext cx="8229600" cy="3200400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</a:pPr>
            <a:r>
              <a:rPr dirty="0">
                <a:solidFill>
                  <a:srgbClr val="0070C0"/>
                </a:solidFill>
              </a:rPr>
              <a:t>The term “Biochemistry” refers to processes and reactions such as </a:t>
            </a:r>
            <a:r>
              <a:rPr b="1" dirty="0">
                <a:solidFill>
                  <a:srgbClr val="0070C0"/>
                </a:solidFill>
              </a:rPr>
              <a:t>breathing</a:t>
            </a:r>
            <a:r>
              <a:rPr dirty="0">
                <a:solidFill>
                  <a:srgbClr val="0070C0"/>
                </a:solidFill>
              </a:rPr>
              <a:t>, </a:t>
            </a:r>
            <a:r>
              <a:rPr b="1" dirty="0">
                <a:solidFill>
                  <a:srgbClr val="0070C0"/>
                </a:solidFill>
              </a:rPr>
              <a:t>metabolism</a:t>
            </a:r>
            <a:r>
              <a:rPr dirty="0">
                <a:solidFill>
                  <a:srgbClr val="0070C0"/>
                </a:solidFill>
              </a:rPr>
              <a:t> and </a:t>
            </a:r>
            <a:r>
              <a:rPr b="1" dirty="0">
                <a:solidFill>
                  <a:srgbClr val="0070C0"/>
                </a:solidFill>
              </a:rPr>
              <a:t>digestion</a:t>
            </a:r>
            <a:r>
              <a:rPr dirty="0">
                <a:solidFill>
                  <a:srgbClr val="0070C0"/>
                </a:solidFill>
              </a:rPr>
              <a:t> which occur naturally in our bodies.</a:t>
            </a:r>
          </a:p>
          <a:p>
            <a:pPr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</a:pPr>
            <a:r>
              <a:rPr dirty="0">
                <a:solidFill>
                  <a:srgbClr val="FF6600"/>
                </a:solidFill>
              </a:rPr>
              <a:t>Biochemistry is also used to indicate the method of treatment which was developed by Schuessler and is based on extensive research work.</a:t>
            </a:r>
          </a:p>
        </p:txBody>
      </p:sp>
      <p:sp>
        <p:nvSpPr>
          <p:cNvPr id="174" name="Shape 1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/>
          </p:cNvSpPr>
          <p:nvPr>
            <p:ph type="title"/>
          </p:nvPr>
        </p:nvSpPr>
        <p:spPr>
          <a:xfrm>
            <a:off x="549275" y="1278480"/>
            <a:ext cx="8042276" cy="854376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4F81BD"/>
                </a:solidFill>
              </a:defRPr>
            </a:lvl1pPr>
          </a:lstStyle>
          <a:p>
            <a:r>
              <a:rPr dirty="0">
                <a:solidFill>
                  <a:srgbClr val="FF6600"/>
                </a:solidFill>
              </a:rPr>
              <a:t>What do our cells do?</a:t>
            </a:r>
          </a:p>
        </p:txBody>
      </p:sp>
      <p:sp>
        <p:nvSpPr>
          <p:cNvPr id="157" name="Shape 157"/>
          <p:cNvSpPr>
            <a:spLocks noGrp="1"/>
          </p:cNvSpPr>
          <p:nvPr>
            <p:ph type="body" sz="half" idx="1"/>
          </p:nvPr>
        </p:nvSpPr>
        <p:spPr>
          <a:xfrm>
            <a:off x="444500" y="2317204"/>
            <a:ext cx="6329365" cy="348806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000"/>
              </a:spcBef>
              <a:buClr>
                <a:srgbClr val="E77A33"/>
              </a:buClr>
              <a:buSzPct val="70000"/>
              <a:buFont typeface="Wingdings" panose="05000000000000000000" pitchFamily="2" charset="2"/>
              <a:buChar char="ü"/>
            </a:pPr>
            <a:r>
              <a:rPr dirty="0">
                <a:solidFill>
                  <a:srgbClr val="0070C0"/>
                </a:solidFill>
              </a:rPr>
              <a:t>A cell assimilates nutrients, converts them into energy and eliminates waste materials.</a:t>
            </a:r>
          </a:p>
          <a:p>
            <a:pPr>
              <a:spcBef>
                <a:spcPts val="1000"/>
              </a:spcBef>
              <a:buClr>
                <a:srgbClr val="E77A33"/>
              </a:buClr>
              <a:buSzPct val="70000"/>
              <a:buFont typeface="Wingdings" panose="05000000000000000000" pitchFamily="2" charset="2"/>
              <a:buChar char="ü"/>
            </a:pPr>
            <a:r>
              <a:rPr dirty="0">
                <a:solidFill>
                  <a:srgbClr val="0070C0"/>
                </a:solidFill>
              </a:rPr>
              <a:t>Our cells are the simplest form of living matter and the building block of life.</a:t>
            </a:r>
          </a:p>
          <a:p>
            <a:pPr>
              <a:spcBef>
                <a:spcPts val="1000"/>
              </a:spcBef>
              <a:buClr>
                <a:srgbClr val="E77A33"/>
              </a:buClr>
              <a:buSzPct val="70000"/>
              <a:buFont typeface="Wingdings" panose="05000000000000000000" pitchFamily="2" charset="2"/>
              <a:buChar char="ü"/>
            </a:pPr>
            <a:r>
              <a:rPr dirty="0">
                <a:solidFill>
                  <a:srgbClr val="FF6600"/>
                </a:solidFill>
              </a:rPr>
              <a:t>Disease starts in just a single cell</a:t>
            </a:r>
            <a:endParaRPr lang="en-AU" dirty="0">
              <a:solidFill>
                <a:srgbClr val="FF6600"/>
              </a:solidFill>
            </a:endParaRPr>
          </a:p>
          <a:p>
            <a:pPr>
              <a:spcBef>
                <a:spcPts val="1000"/>
              </a:spcBef>
              <a:buClr>
                <a:srgbClr val="E77A33"/>
              </a:buClr>
              <a:buSzPct val="70000"/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0070C0"/>
                </a:solidFill>
              </a:rPr>
              <a:t>We have approximately 37 trillion cells – each with their own structure &amp; function 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158" name="Shape 1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pic>
        <p:nvPicPr>
          <p:cNvPr id="159" name="image7.jpg" descr="E:\Documents and Settings\jenny\Local Settings\Temporary Internet Files\Content.IE5\E64F23I2\MP900444253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2420888"/>
            <a:ext cx="2071689" cy="27622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/>
          </p:cNvSpPr>
          <p:nvPr>
            <p:ph type="title"/>
          </p:nvPr>
        </p:nvSpPr>
        <p:spPr>
          <a:xfrm>
            <a:off x="549275" y="1311433"/>
            <a:ext cx="8042276" cy="821423"/>
          </a:xfrm>
          <a:prstGeom prst="rect">
            <a:avLst/>
          </a:prstGeom>
        </p:spPr>
        <p:txBody>
          <a:bodyPr/>
          <a:lstStyle/>
          <a:p>
            <a:pPr defTabSz="868680">
              <a:defRPr sz="4084">
                <a:solidFill>
                  <a:srgbClr val="4F81BD"/>
                </a:solidFill>
              </a:defRPr>
            </a:pPr>
            <a:r>
              <a:rPr dirty="0"/>
              <a:t>Why Minerals?</a:t>
            </a:r>
          </a:p>
        </p:txBody>
      </p:sp>
      <p:sp>
        <p:nvSpPr>
          <p:cNvPr id="162" name="Shape 162"/>
          <p:cNvSpPr>
            <a:spLocks noGrp="1"/>
          </p:cNvSpPr>
          <p:nvPr>
            <p:ph type="body" idx="1"/>
          </p:nvPr>
        </p:nvSpPr>
        <p:spPr>
          <a:xfrm>
            <a:off x="457200" y="2245568"/>
            <a:ext cx="8229600" cy="377572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</a:pPr>
            <a:r>
              <a:rPr dirty="0">
                <a:solidFill>
                  <a:srgbClr val="0070C0"/>
                </a:solidFill>
              </a:rPr>
              <a:t>Essential elements for Healthy tissue structure:</a:t>
            </a:r>
            <a:r>
              <a:rPr lang="en-AU" dirty="0">
                <a:solidFill>
                  <a:srgbClr val="0070C0"/>
                </a:solidFill>
              </a:rPr>
              <a:t> </a:t>
            </a:r>
            <a:r>
              <a:rPr dirty="0">
                <a:solidFill>
                  <a:srgbClr val="0070C0"/>
                </a:solidFill>
              </a:rPr>
              <a:t>bone, skin and teeth</a:t>
            </a:r>
          </a:p>
          <a:p>
            <a:pPr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</a:pPr>
            <a:r>
              <a:rPr dirty="0">
                <a:solidFill>
                  <a:srgbClr val="FF6600"/>
                </a:solidFill>
              </a:rPr>
              <a:t>Help maintain acid-base balance, to keep the body pH neutral – crucial for immune &amp; pain management</a:t>
            </a:r>
          </a:p>
          <a:p>
            <a:pPr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</a:pPr>
            <a:r>
              <a:rPr dirty="0">
                <a:solidFill>
                  <a:srgbClr val="0070C0"/>
                </a:solidFill>
              </a:rPr>
              <a:t>Help regulate body processes, such as the enzyme systems</a:t>
            </a:r>
          </a:p>
          <a:p>
            <a:pPr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</a:pPr>
            <a:r>
              <a:rPr dirty="0">
                <a:solidFill>
                  <a:srgbClr val="FF6600"/>
                </a:solidFill>
              </a:rPr>
              <a:t>Crucial Function in nerve impulse transmission</a:t>
            </a:r>
          </a:p>
          <a:p>
            <a:pPr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</a:pPr>
            <a:r>
              <a:rPr dirty="0">
                <a:solidFill>
                  <a:srgbClr val="0070C0"/>
                </a:solidFill>
              </a:rPr>
              <a:t>Help release the efficient energy from food</a:t>
            </a:r>
          </a:p>
        </p:txBody>
      </p:sp>
      <p:sp>
        <p:nvSpPr>
          <p:cNvPr id="163" name="Shape 1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561FC-7E0A-432E-8C43-169E55599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275" y="1196752"/>
            <a:ext cx="8042276" cy="1336956"/>
          </a:xfrm>
        </p:spPr>
        <p:txBody>
          <a:bodyPr>
            <a:normAutofit/>
          </a:bodyPr>
          <a:lstStyle/>
          <a:p>
            <a:r>
              <a:rPr lang="en-AU" sz="3200" dirty="0">
                <a:solidFill>
                  <a:srgbClr val="FF6600"/>
                </a:solidFill>
              </a:rPr>
              <a:t>The Simple logic of</a:t>
            </a:r>
            <a:br>
              <a:rPr lang="en-AU" sz="3200" dirty="0">
                <a:solidFill>
                  <a:srgbClr val="FF6600"/>
                </a:solidFill>
              </a:rPr>
            </a:br>
            <a:r>
              <a:rPr lang="en-AU" sz="3200" dirty="0">
                <a:solidFill>
                  <a:srgbClr val="FF6600"/>
                </a:solidFill>
              </a:rPr>
              <a:t> Dr. </a:t>
            </a:r>
            <a:r>
              <a:rPr lang="en-AU" sz="3200" dirty="0" err="1">
                <a:solidFill>
                  <a:srgbClr val="FF6600"/>
                </a:solidFill>
              </a:rPr>
              <a:t>Schuessler’s</a:t>
            </a:r>
            <a:r>
              <a:rPr lang="en-AU" sz="3200" dirty="0">
                <a:solidFill>
                  <a:srgbClr val="FF6600"/>
                </a:solidFill>
              </a:rPr>
              <a:t> biochemic theory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337A44-9B1D-4B82-829C-57B95BD9C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536" y="2636913"/>
            <a:ext cx="8496944" cy="338437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AU" sz="2000" dirty="0">
                <a:solidFill>
                  <a:srgbClr val="0070C0"/>
                </a:solidFill>
              </a:rPr>
              <a:t>The human body contains 12 essential minerals which are responsible for maintenance of normal cell function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sz="2000" dirty="0">
                <a:solidFill>
                  <a:srgbClr val="FF6600"/>
                </a:solidFill>
              </a:rPr>
              <a:t>When one of these minerals becomes deficient the cell function or metabolism is disturbed and disease follows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sz="2000" dirty="0">
                <a:solidFill>
                  <a:srgbClr val="FF6600"/>
                </a:solidFill>
              </a:rPr>
              <a:t>By supplying to the system the lacking minerals i</a:t>
            </a:r>
            <a:r>
              <a:rPr lang="en-AU" sz="2000" dirty="0">
                <a:solidFill>
                  <a:srgbClr val="0070C0"/>
                </a:solidFill>
              </a:rPr>
              <a:t>n the form of </a:t>
            </a:r>
            <a:r>
              <a:rPr lang="en-AU" sz="2000" dirty="0" err="1">
                <a:solidFill>
                  <a:srgbClr val="0070C0"/>
                </a:solidFill>
              </a:rPr>
              <a:t>Schuessler</a:t>
            </a:r>
            <a:r>
              <a:rPr lang="en-AU" sz="2000" dirty="0">
                <a:solidFill>
                  <a:srgbClr val="0070C0"/>
                </a:solidFill>
              </a:rPr>
              <a:t> Tissue Salts normal cell function and health can be restored</a:t>
            </a:r>
          </a:p>
        </p:txBody>
      </p:sp>
    </p:spTree>
    <p:extLst>
      <p:ext uri="{BB962C8B-B14F-4D97-AF65-F5344CB8AC3E}">
        <p14:creationId xmlns:p14="http://schemas.microsoft.com/office/powerpoint/2010/main" val="239537968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288E0-3591-4481-99F4-5D7D826D65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b="1" dirty="0">
                <a:solidFill>
                  <a:srgbClr val="FF6600"/>
                </a:solidFill>
              </a:rPr>
              <a:t>Essential minerals the body depends on…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AU" dirty="0">
                <a:solidFill>
                  <a:srgbClr val="FF6600"/>
                </a:solidFill>
              </a:rPr>
              <a:t>Magnesium, Potassium, Fluoride, Iron &amp; Sodium</a:t>
            </a:r>
          </a:p>
          <a:p>
            <a:pPr marL="0" indent="0">
              <a:buNone/>
            </a:pPr>
            <a:r>
              <a:rPr lang="en-AU" dirty="0">
                <a:solidFill>
                  <a:srgbClr val="0070C0"/>
                </a:solidFill>
              </a:rPr>
              <a:t>As Bowen initiates the healing responses in the body – the movements intervene with the brains signals to prompt the body to let go of </a:t>
            </a:r>
            <a:r>
              <a:rPr lang="en-AU" dirty="0">
                <a:solidFill>
                  <a:srgbClr val="FF6600"/>
                </a:solidFill>
              </a:rPr>
              <a:t>tension, stiffness, pain,  stress…</a:t>
            </a:r>
          </a:p>
          <a:p>
            <a:pPr marL="0" indent="0">
              <a:buNone/>
            </a:pPr>
            <a:r>
              <a:rPr lang="en-AU" dirty="0">
                <a:solidFill>
                  <a:srgbClr val="0070C0"/>
                </a:solidFill>
              </a:rPr>
              <a:t>Tissue Salts stimulate </a:t>
            </a:r>
            <a:r>
              <a:rPr lang="en-AU" dirty="0">
                <a:solidFill>
                  <a:srgbClr val="FF6600"/>
                </a:solidFill>
              </a:rPr>
              <a:t>healing processes, and in regenerating and stabilising the body – regulating mineral levels not building mineral levels</a:t>
            </a:r>
          </a:p>
        </p:txBody>
      </p:sp>
    </p:spTree>
    <p:extLst>
      <p:ext uri="{BB962C8B-B14F-4D97-AF65-F5344CB8AC3E}">
        <p14:creationId xmlns:p14="http://schemas.microsoft.com/office/powerpoint/2010/main" val="133030525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Comb 12 125 Spill1 RG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2557" y="4437111"/>
            <a:ext cx="4329037" cy="3246779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Shape 199"/>
          <p:cNvSpPr>
            <a:spLocks noGrp="1"/>
          </p:cNvSpPr>
          <p:nvPr>
            <p:ph type="title"/>
          </p:nvPr>
        </p:nvSpPr>
        <p:spPr>
          <a:xfrm>
            <a:off x="549275" y="1299955"/>
            <a:ext cx="8042276" cy="1336957"/>
          </a:xfrm>
          <a:prstGeom prst="rect">
            <a:avLst/>
          </a:prstGeom>
        </p:spPr>
        <p:txBody>
          <a:bodyPr anchor="t"/>
          <a:lstStyle/>
          <a:p>
            <a:pPr>
              <a:defRPr>
                <a:solidFill>
                  <a:srgbClr val="009900"/>
                </a:solidFill>
              </a:defRPr>
            </a:pPr>
            <a:r>
              <a:rPr dirty="0">
                <a:solidFill>
                  <a:srgbClr val="E77A33"/>
                </a:solidFill>
              </a:rPr>
              <a:t>Inorganic</a:t>
            </a:r>
            <a:r>
              <a:rPr dirty="0"/>
              <a:t> </a:t>
            </a:r>
            <a:r>
              <a:rPr dirty="0">
                <a:solidFill>
                  <a:srgbClr val="0E7ABF"/>
                </a:solidFill>
              </a:rPr>
              <a:t>Vs</a:t>
            </a:r>
            <a:r>
              <a:rPr dirty="0"/>
              <a:t> </a:t>
            </a:r>
            <a:r>
              <a:rPr dirty="0">
                <a:solidFill>
                  <a:srgbClr val="0070C0"/>
                </a:solidFill>
              </a:rPr>
              <a:t>Organic</a:t>
            </a:r>
          </a:p>
        </p:txBody>
      </p:sp>
      <p:sp>
        <p:nvSpPr>
          <p:cNvPr id="200" name="Shape 200"/>
          <p:cNvSpPr>
            <a:spLocks noGrp="1"/>
          </p:cNvSpPr>
          <p:nvPr>
            <p:ph type="body" idx="1"/>
          </p:nvPr>
        </p:nvSpPr>
        <p:spPr>
          <a:xfrm>
            <a:off x="393700" y="2143397"/>
            <a:ext cx="8229599" cy="4525963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</a:pPr>
            <a:r>
              <a:rPr dirty="0">
                <a:solidFill>
                  <a:srgbClr val="0070C0"/>
                </a:solidFill>
              </a:rPr>
              <a:t>Our bodies are comprised of organic &amp; inorganic matter</a:t>
            </a:r>
          </a:p>
          <a:p>
            <a:pPr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  <a:defRPr b="1"/>
            </a:pPr>
            <a:r>
              <a:rPr dirty="0">
                <a:solidFill>
                  <a:srgbClr val="FF6600"/>
                </a:solidFill>
              </a:rPr>
              <a:t>ORGANIC MATTER </a:t>
            </a:r>
            <a:r>
              <a:rPr b="1" dirty="0">
                <a:solidFill>
                  <a:srgbClr val="0070C0"/>
                </a:solidFill>
              </a:rPr>
              <a:t>= </a:t>
            </a:r>
            <a:r>
              <a:rPr b="0" dirty="0">
                <a:solidFill>
                  <a:srgbClr val="0070C0"/>
                </a:solidFill>
              </a:rPr>
              <a:t>carbohydrates (sugars), lipids (fats), proteins</a:t>
            </a:r>
          </a:p>
          <a:p>
            <a:pPr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  <a:defRPr b="1"/>
            </a:pPr>
            <a:r>
              <a:rPr dirty="0">
                <a:solidFill>
                  <a:srgbClr val="FF6600"/>
                </a:solidFill>
              </a:rPr>
              <a:t>INORGANIC MATTER </a:t>
            </a:r>
            <a:r>
              <a:rPr dirty="0">
                <a:solidFill>
                  <a:srgbClr val="0070C0"/>
                </a:solidFill>
              </a:rPr>
              <a:t>= </a:t>
            </a:r>
            <a:r>
              <a:rPr b="0" dirty="0">
                <a:solidFill>
                  <a:srgbClr val="0070C0"/>
                </a:solidFill>
              </a:rPr>
              <a:t>minerals &amp; water</a:t>
            </a:r>
          </a:p>
          <a:p>
            <a:pPr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</a:pPr>
            <a:r>
              <a:rPr dirty="0">
                <a:solidFill>
                  <a:srgbClr val="0070C0"/>
                </a:solidFill>
              </a:rPr>
              <a:t>Organic &amp; Inorganic matter work together to sustain growth and development of all body systems – </a:t>
            </a:r>
            <a:r>
              <a:rPr dirty="0">
                <a:solidFill>
                  <a:srgbClr val="FF6600"/>
                </a:solidFill>
              </a:rPr>
              <a:t>infrastructure of the body</a:t>
            </a:r>
          </a:p>
          <a:p>
            <a:pPr>
              <a:spcBef>
                <a:spcPts val="1000"/>
              </a:spcBef>
              <a:buClr>
                <a:srgbClr val="0E7ABF"/>
              </a:buClr>
              <a:buSzPct val="70000"/>
              <a:buFont typeface="Wingdings" panose="05000000000000000000" pitchFamily="2" charset="2"/>
              <a:buChar char="ü"/>
            </a:pPr>
            <a:r>
              <a:rPr b="1" dirty="0">
                <a:solidFill>
                  <a:srgbClr val="0070C0"/>
                </a:solidFill>
              </a:rPr>
              <a:t>Vitamins useless without TS</a:t>
            </a:r>
          </a:p>
        </p:txBody>
      </p:sp>
      <p:sp>
        <p:nvSpPr>
          <p:cNvPr id="201" name="Shape 2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Breeze">
  <a:themeElements>
    <a:clrScheme name="Breez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0000FF"/>
      </a:hlink>
      <a:folHlink>
        <a:srgbClr val="FF00FF"/>
      </a:folHlink>
    </a:clrScheme>
    <a:fontScheme name="Breez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Breez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63500" dist="25400" dir="5400000" rotWithShape="0">
            <a:srgbClr val="000000">
              <a:alpha val="4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News Gothic MT"/>
            <a:ea typeface="News Gothic MT"/>
            <a:cs typeface="News Gothic MT"/>
            <a:sym typeface="News Gothic M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News Gothic MT"/>
            <a:ea typeface="News Gothic MT"/>
            <a:cs typeface="News Gothic MT"/>
            <a:sym typeface="News Gothic M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reeze">
  <a:themeElements>
    <a:clrScheme name="Breez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0000FF"/>
      </a:hlink>
      <a:folHlink>
        <a:srgbClr val="FF00FF"/>
      </a:folHlink>
    </a:clrScheme>
    <a:fontScheme name="Breez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Breez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63500" dist="25400" dir="5400000" rotWithShape="0">
            <a:srgbClr val="000000">
              <a:alpha val="4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News Gothic MT"/>
            <a:ea typeface="News Gothic MT"/>
            <a:cs typeface="News Gothic MT"/>
            <a:sym typeface="News Gothic M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News Gothic MT"/>
            <a:ea typeface="News Gothic MT"/>
            <a:cs typeface="News Gothic MT"/>
            <a:sym typeface="News Gothic M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B8A6994B8F1F46A7960A04491C96D0" ma:contentTypeVersion="5" ma:contentTypeDescription="Create a new document." ma:contentTypeScope="" ma:versionID="9a0811f8c35cba668c6708cb93f1192a">
  <xsd:schema xmlns:xsd="http://www.w3.org/2001/XMLSchema" xmlns:xs="http://www.w3.org/2001/XMLSchema" xmlns:p="http://schemas.microsoft.com/office/2006/metadata/properties" xmlns:ns3="6bfe4ce2-3980-4df1-9945-2220da75e0e2" xmlns:ns4="f32a3990-7d64-486e-8cb4-d71b9ff6a7b3" targetNamespace="http://schemas.microsoft.com/office/2006/metadata/properties" ma:root="true" ma:fieldsID="c9fafe07876ad31e1c16086fe7ab0489" ns3:_="" ns4:_="">
    <xsd:import namespace="6bfe4ce2-3980-4df1-9945-2220da75e0e2"/>
    <xsd:import namespace="f32a3990-7d64-486e-8cb4-d71b9ff6a7b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fe4ce2-3980-4df1-9945-2220da75e0e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2a3990-7d64-486e-8cb4-d71b9ff6a7b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2CDC4B-50E8-4723-A118-80835B34E8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fe4ce2-3980-4df1-9945-2220da75e0e2"/>
    <ds:schemaRef ds:uri="f32a3990-7d64-486e-8cb4-d71b9ff6a7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0A840C8-B4F4-4193-8840-8D8BCC4D54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95D1F1-2490-446F-9AA5-128B92AEEEAB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f32a3990-7d64-486e-8cb4-d71b9ff6a7b3"/>
    <ds:schemaRef ds:uri="6bfe4ce2-3980-4df1-9945-2220da75e0e2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1335</Words>
  <Application>Microsoft Office PowerPoint</Application>
  <PresentationFormat>On-screen Show (4:3)</PresentationFormat>
  <Paragraphs>123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News Gothic MT</vt:lpstr>
      <vt:lpstr>Wingdings</vt:lpstr>
      <vt:lpstr>Wingdings 2</vt:lpstr>
      <vt:lpstr>Breeze</vt:lpstr>
      <vt:lpstr>PowerPoint Presentation</vt:lpstr>
      <vt:lpstr>PowerPoint Presentation</vt:lpstr>
      <vt:lpstr>Activate optimal health</vt:lpstr>
      <vt:lpstr>Biochemistry</vt:lpstr>
      <vt:lpstr>What do our cells do?</vt:lpstr>
      <vt:lpstr>Why Minerals?</vt:lpstr>
      <vt:lpstr>The Simple logic of  Dr. Schuessler’s biochemic theory</vt:lpstr>
      <vt:lpstr>PowerPoint Presentation</vt:lpstr>
      <vt:lpstr>Inorganic Vs Organic</vt:lpstr>
      <vt:lpstr>What causes deficiency in the cells?</vt:lpstr>
      <vt:lpstr>Living a busy life depends on more than a healthy diet to get back on track.. </vt:lpstr>
      <vt:lpstr>Why Tissue Salts?</vt:lpstr>
      <vt:lpstr>Reactivate with Schuessler</vt:lpstr>
      <vt:lpstr>Activation starts at cellular level</vt:lpstr>
      <vt:lpstr>What’s the difference between minerals and Tissue Salts?</vt:lpstr>
      <vt:lpstr>Your internal GPS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Dosage </vt:lpstr>
      <vt:lpstr>Make Schuessler  Tissue Salts a part of your daily regime and feel the difference!</vt:lpstr>
      <vt:lpstr>For more information on Schuessler – sign up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Gianevsky</dc:creator>
  <cp:lastModifiedBy>Susan Gianevsky</cp:lastModifiedBy>
  <cp:revision>65</cp:revision>
  <cp:lastPrinted>2017-05-23T04:17:40Z</cp:lastPrinted>
  <dcterms:modified xsi:type="dcterms:W3CDTF">2019-11-06T05:32:59Z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0x0101000FB8A6994B8F1F46A7960A04491C96D0</vt:lpwstr>
  </property>
</Properties>
</file>