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30"/>
  </p:notesMasterIdLst>
  <p:handoutMasterIdLst>
    <p:handoutMasterId r:id="rId31"/>
  </p:handoutMasterIdLst>
  <p:sldIdLst>
    <p:sldId id="256" r:id="rId2"/>
    <p:sldId id="274" r:id="rId3"/>
    <p:sldId id="281" r:id="rId4"/>
    <p:sldId id="278" r:id="rId5"/>
    <p:sldId id="262" r:id="rId6"/>
    <p:sldId id="284" r:id="rId7"/>
    <p:sldId id="290" r:id="rId8"/>
    <p:sldId id="282" r:id="rId9"/>
    <p:sldId id="291" r:id="rId10"/>
    <p:sldId id="275" r:id="rId11"/>
    <p:sldId id="285" r:id="rId12"/>
    <p:sldId id="280" r:id="rId13"/>
    <p:sldId id="283" r:id="rId14"/>
    <p:sldId id="270" r:id="rId15"/>
    <p:sldId id="276" r:id="rId16"/>
    <p:sldId id="287" r:id="rId17"/>
    <p:sldId id="293" r:id="rId18"/>
    <p:sldId id="294" r:id="rId19"/>
    <p:sldId id="272" r:id="rId20"/>
    <p:sldId id="295" r:id="rId21"/>
    <p:sldId id="292" r:id="rId22"/>
    <p:sldId id="286" r:id="rId23"/>
    <p:sldId id="279" r:id="rId24"/>
    <p:sldId id="273" r:id="rId25"/>
    <p:sldId id="296" r:id="rId26"/>
    <p:sldId id="277" r:id="rId27"/>
    <p:sldId id="289" r:id="rId28"/>
    <p:sldId id="288" r:id="rId29"/>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75C5"/>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684"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7739" cy="469424"/>
          </a:xfrm>
          <a:prstGeom prst="rect">
            <a:avLst/>
          </a:prstGeom>
        </p:spPr>
        <p:txBody>
          <a:bodyPr vert="horz" lIns="94531" tIns="47265" rIns="94531" bIns="47265" rtlCol="0"/>
          <a:lstStyle>
            <a:lvl1pPr algn="l">
              <a:defRPr sz="1200"/>
            </a:lvl1pPr>
          </a:lstStyle>
          <a:p>
            <a:endParaRPr lang="en-US"/>
          </a:p>
        </p:txBody>
      </p:sp>
      <p:sp>
        <p:nvSpPr>
          <p:cNvPr id="3" name="Date Placeholder 2"/>
          <p:cNvSpPr>
            <a:spLocks noGrp="1"/>
          </p:cNvSpPr>
          <p:nvPr>
            <p:ph type="dt" sz="quarter" idx="1"/>
          </p:nvPr>
        </p:nvSpPr>
        <p:spPr>
          <a:xfrm>
            <a:off x="4023093" y="0"/>
            <a:ext cx="3077739" cy="469424"/>
          </a:xfrm>
          <a:prstGeom prst="rect">
            <a:avLst/>
          </a:prstGeom>
        </p:spPr>
        <p:txBody>
          <a:bodyPr vert="horz" lIns="94531" tIns="47265" rIns="94531" bIns="47265" rtlCol="0"/>
          <a:lstStyle>
            <a:lvl1pPr algn="r">
              <a:defRPr sz="1200"/>
            </a:lvl1pPr>
          </a:lstStyle>
          <a:p>
            <a:fld id="{99A468E6-E3BD-4101-917F-E8307E70E054}" type="datetimeFigureOut">
              <a:rPr lang="en-US" smtClean="0"/>
              <a:t>11/7/2019</a:t>
            </a:fld>
            <a:endParaRPr lang="en-US"/>
          </a:p>
        </p:txBody>
      </p:sp>
      <p:sp>
        <p:nvSpPr>
          <p:cNvPr id="4" name="Footer Placeholder 3"/>
          <p:cNvSpPr>
            <a:spLocks noGrp="1"/>
          </p:cNvSpPr>
          <p:nvPr>
            <p:ph type="ftr" sz="quarter" idx="2"/>
          </p:nvPr>
        </p:nvSpPr>
        <p:spPr>
          <a:xfrm>
            <a:off x="1" y="8917422"/>
            <a:ext cx="3077739" cy="469424"/>
          </a:xfrm>
          <a:prstGeom prst="rect">
            <a:avLst/>
          </a:prstGeom>
        </p:spPr>
        <p:txBody>
          <a:bodyPr vert="horz" lIns="94531" tIns="47265" rIns="94531" bIns="47265" rtlCol="0" anchor="b"/>
          <a:lstStyle>
            <a:lvl1pPr algn="l">
              <a:defRPr sz="1200"/>
            </a:lvl1pPr>
          </a:lstStyle>
          <a:p>
            <a:endParaRPr lang="en-US"/>
          </a:p>
        </p:txBody>
      </p:sp>
      <p:sp>
        <p:nvSpPr>
          <p:cNvPr id="5" name="Slide Number Placeholder 4"/>
          <p:cNvSpPr>
            <a:spLocks noGrp="1"/>
          </p:cNvSpPr>
          <p:nvPr>
            <p:ph type="sldNum" sz="quarter" idx="3"/>
          </p:nvPr>
        </p:nvSpPr>
        <p:spPr>
          <a:xfrm>
            <a:off x="4023093" y="8917422"/>
            <a:ext cx="3077739" cy="469424"/>
          </a:xfrm>
          <a:prstGeom prst="rect">
            <a:avLst/>
          </a:prstGeom>
        </p:spPr>
        <p:txBody>
          <a:bodyPr vert="horz" lIns="94531" tIns="47265" rIns="94531" bIns="47265" rtlCol="0" anchor="b"/>
          <a:lstStyle>
            <a:lvl1pPr algn="r">
              <a:defRPr sz="1200"/>
            </a:lvl1pPr>
          </a:lstStyle>
          <a:p>
            <a:fld id="{FECBA026-A31F-4DDB-BDE4-A9EDB31558F4}" type="slidenum">
              <a:rPr lang="en-US" smtClean="0"/>
              <a:t>‹#›</a:t>
            </a:fld>
            <a:endParaRPr lang="en-US"/>
          </a:p>
        </p:txBody>
      </p:sp>
    </p:spTree>
    <p:extLst>
      <p:ext uri="{BB962C8B-B14F-4D97-AF65-F5344CB8AC3E}">
        <p14:creationId xmlns:p14="http://schemas.microsoft.com/office/powerpoint/2010/main" val="340293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1432CA54-BDA3-49BA-A2EE-CEC7923C6A05}" type="datetimeFigureOut">
              <a:rPr lang="en-AU" smtClean="0"/>
              <a:t>7/11/2019</a:t>
            </a:fld>
            <a:endParaRPr lang="en-AU"/>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DB0F7B9A-DF71-4D54-A389-EC204F1A293F}" type="slidenum">
              <a:rPr lang="en-AU" smtClean="0"/>
              <a:t>‹#›</a:t>
            </a:fld>
            <a:endParaRPr lang="en-AU"/>
          </a:p>
        </p:txBody>
      </p:sp>
    </p:spTree>
    <p:extLst>
      <p:ext uri="{BB962C8B-B14F-4D97-AF65-F5344CB8AC3E}">
        <p14:creationId xmlns:p14="http://schemas.microsoft.com/office/powerpoint/2010/main" val="4226757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a:t>
            </a:fld>
            <a:endParaRPr lang="en-AU"/>
          </a:p>
        </p:txBody>
      </p:sp>
    </p:spTree>
    <p:extLst>
      <p:ext uri="{BB962C8B-B14F-4D97-AF65-F5344CB8AC3E}">
        <p14:creationId xmlns:p14="http://schemas.microsoft.com/office/powerpoint/2010/main" val="1820956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10</a:t>
            </a:fld>
            <a:endParaRPr lang="en-AU"/>
          </a:p>
        </p:txBody>
      </p:sp>
    </p:spTree>
    <p:extLst>
      <p:ext uri="{BB962C8B-B14F-4D97-AF65-F5344CB8AC3E}">
        <p14:creationId xmlns:p14="http://schemas.microsoft.com/office/powerpoint/2010/main" val="1474359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11</a:t>
            </a:fld>
            <a:endParaRPr lang="en-AU"/>
          </a:p>
        </p:txBody>
      </p:sp>
    </p:spTree>
    <p:extLst>
      <p:ext uri="{BB962C8B-B14F-4D97-AF65-F5344CB8AC3E}">
        <p14:creationId xmlns:p14="http://schemas.microsoft.com/office/powerpoint/2010/main" val="2520716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a:t>Why research important </a:t>
            </a:r>
            <a:r>
              <a:rPr lang="en-AU" dirty="0"/>
              <a:t>– Research provides legitimacy and credibility to professional practice. It underpins the professions ability to produce, debate and use research knowledge and products relevant to the professions needs, such as new technologies and information about safety and efficacy of a technique. </a:t>
            </a:r>
          </a:p>
          <a:p>
            <a:endParaRPr lang="en-AU" dirty="0"/>
          </a:p>
          <a:p>
            <a:r>
              <a:rPr lang="en-AU" b="1" dirty="0"/>
              <a:t>Research capacity development </a:t>
            </a:r>
            <a:r>
              <a:rPr lang="en-AU" dirty="0"/>
              <a:t>– is the long-term, complex processes aiming to enhance the above abilities. A wide variety of approaches and interventions can be employed to build capacity, frequently multi-dimensional and involving practitioners, organisations, funders and academic networks. Areas important for research capacity development include academic partnerships,  practitioner skills and knowledge, organisational infrastructure development, </a:t>
            </a:r>
          </a:p>
          <a:p>
            <a:endParaRPr lang="en-AU" dirty="0"/>
          </a:p>
          <a:p>
            <a:r>
              <a:rPr lang="en-AU" b="1" dirty="0"/>
              <a:t>Outcomes influenced </a:t>
            </a:r>
            <a:r>
              <a:rPr lang="en-AU" dirty="0"/>
              <a:t>include </a:t>
            </a:r>
          </a:p>
          <a:p>
            <a:endParaRPr lang="en-AU" dirty="0"/>
          </a:p>
        </p:txBody>
      </p:sp>
      <p:sp>
        <p:nvSpPr>
          <p:cNvPr id="4" name="Slide Number Placeholder 3"/>
          <p:cNvSpPr>
            <a:spLocks noGrp="1"/>
          </p:cNvSpPr>
          <p:nvPr>
            <p:ph type="sldNum" sz="quarter" idx="5"/>
          </p:nvPr>
        </p:nvSpPr>
        <p:spPr/>
        <p:txBody>
          <a:bodyPr/>
          <a:lstStyle/>
          <a:p>
            <a:fld id="{DB0F7B9A-DF71-4D54-A389-EC204F1A293F}" type="slidenum">
              <a:rPr lang="en-AU" smtClean="0"/>
              <a:t>12</a:t>
            </a:fld>
            <a:endParaRPr lang="en-AU"/>
          </a:p>
        </p:txBody>
      </p:sp>
    </p:spTree>
    <p:extLst>
      <p:ext uri="{BB962C8B-B14F-4D97-AF65-F5344CB8AC3E}">
        <p14:creationId xmlns:p14="http://schemas.microsoft.com/office/powerpoint/2010/main" val="2539711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13</a:t>
            </a:fld>
            <a:endParaRPr lang="en-AU"/>
          </a:p>
        </p:txBody>
      </p:sp>
    </p:spTree>
    <p:extLst>
      <p:ext uri="{BB962C8B-B14F-4D97-AF65-F5344CB8AC3E}">
        <p14:creationId xmlns:p14="http://schemas.microsoft.com/office/powerpoint/2010/main" val="3419376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14</a:t>
            </a:fld>
            <a:endParaRPr lang="en-AU"/>
          </a:p>
        </p:txBody>
      </p:sp>
    </p:spTree>
    <p:extLst>
      <p:ext uri="{BB962C8B-B14F-4D97-AF65-F5344CB8AC3E}">
        <p14:creationId xmlns:p14="http://schemas.microsoft.com/office/powerpoint/2010/main" val="2640037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15</a:t>
            </a:fld>
            <a:endParaRPr lang="en-AU"/>
          </a:p>
        </p:txBody>
      </p:sp>
    </p:spTree>
    <p:extLst>
      <p:ext uri="{BB962C8B-B14F-4D97-AF65-F5344CB8AC3E}">
        <p14:creationId xmlns:p14="http://schemas.microsoft.com/office/powerpoint/2010/main" val="4164300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16</a:t>
            </a:fld>
            <a:endParaRPr lang="en-AU"/>
          </a:p>
        </p:txBody>
      </p:sp>
    </p:spTree>
    <p:extLst>
      <p:ext uri="{BB962C8B-B14F-4D97-AF65-F5344CB8AC3E}">
        <p14:creationId xmlns:p14="http://schemas.microsoft.com/office/powerpoint/2010/main" val="4252789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17</a:t>
            </a:fld>
            <a:endParaRPr lang="en-AU"/>
          </a:p>
        </p:txBody>
      </p:sp>
    </p:spTree>
    <p:extLst>
      <p:ext uri="{BB962C8B-B14F-4D97-AF65-F5344CB8AC3E}">
        <p14:creationId xmlns:p14="http://schemas.microsoft.com/office/powerpoint/2010/main" val="153691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18</a:t>
            </a:fld>
            <a:endParaRPr lang="en-AU"/>
          </a:p>
        </p:txBody>
      </p:sp>
    </p:spTree>
    <p:extLst>
      <p:ext uri="{BB962C8B-B14F-4D97-AF65-F5344CB8AC3E}">
        <p14:creationId xmlns:p14="http://schemas.microsoft.com/office/powerpoint/2010/main" val="1047970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19</a:t>
            </a:fld>
            <a:endParaRPr lang="en-AU"/>
          </a:p>
        </p:txBody>
      </p:sp>
    </p:spTree>
    <p:extLst>
      <p:ext uri="{BB962C8B-B14F-4D97-AF65-F5344CB8AC3E}">
        <p14:creationId xmlns:p14="http://schemas.microsoft.com/office/powerpoint/2010/main" val="1518439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a:t>
            </a:fld>
            <a:endParaRPr lang="en-AU"/>
          </a:p>
        </p:txBody>
      </p:sp>
    </p:spTree>
    <p:extLst>
      <p:ext uri="{BB962C8B-B14F-4D97-AF65-F5344CB8AC3E}">
        <p14:creationId xmlns:p14="http://schemas.microsoft.com/office/powerpoint/2010/main" val="961982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20</a:t>
            </a:fld>
            <a:endParaRPr lang="en-AU"/>
          </a:p>
        </p:txBody>
      </p:sp>
    </p:spTree>
    <p:extLst>
      <p:ext uri="{BB962C8B-B14F-4D97-AF65-F5344CB8AC3E}">
        <p14:creationId xmlns:p14="http://schemas.microsoft.com/office/powerpoint/2010/main" val="1566744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21</a:t>
            </a:fld>
            <a:endParaRPr lang="en-AU"/>
          </a:p>
        </p:txBody>
      </p:sp>
    </p:spTree>
    <p:extLst>
      <p:ext uri="{BB962C8B-B14F-4D97-AF65-F5344CB8AC3E}">
        <p14:creationId xmlns:p14="http://schemas.microsoft.com/office/powerpoint/2010/main" val="2235368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22</a:t>
            </a:fld>
            <a:endParaRPr lang="en-AU"/>
          </a:p>
        </p:txBody>
      </p:sp>
    </p:spTree>
    <p:extLst>
      <p:ext uri="{BB962C8B-B14F-4D97-AF65-F5344CB8AC3E}">
        <p14:creationId xmlns:p14="http://schemas.microsoft.com/office/powerpoint/2010/main" val="1314375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23</a:t>
            </a:fld>
            <a:endParaRPr lang="en-AU"/>
          </a:p>
        </p:txBody>
      </p:sp>
    </p:spTree>
    <p:extLst>
      <p:ext uri="{BB962C8B-B14F-4D97-AF65-F5344CB8AC3E}">
        <p14:creationId xmlns:p14="http://schemas.microsoft.com/office/powerpoint/2010/main" val="21105888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24</a:t>
            </a:fld>
            <a:endParaRPr lang="en-AU"/>
          </a:p>
        </p:txBody>
      </p:sp>
    </p:spTree>
    <p:extLst>
      <p:ext uri="{BB962C8B-B14F-4D97-AF65-F5344CB8AC3E}">
        <p14:creationId xmlns:p14="http://schemas.microsoft.com/office/powerpoint/2010/main" val="2738830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25</a:t>
            </a:fld>
            <a:endParaRPr lang="en-AU"/>
          </a:p>
        </p:txBody>
      </p:sp>
    </p:spTree>
    <p:extLst>
      <p:ext uri="{BB962C8B-B14F-4D97-AF65-F5344CB8AC3E}">
        <p14:creationId xmlns:p14="http://schemas.microsoft.com/office/powerpoint/2010/main" val="9688651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26</a:t>
            </a:fld>
            <a:endParaRPr lang="en-AU"/>
          </a:p>
        </p:txBody>
      </p:sp>
    </p:spTree>
    <p:extLst>
      <p:ext uri="{BB962C8B-B14F-4D97-AF65-F5344CB8AC3E}">
        <p14:creationId xmlns:p14="http://schemas.microsoft.com/office/powerpoint/2010/main" val="506727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27</a:t>
            </a:fld>
            <a:endParaRPr lang="en-AU"/>
          </a:p>
        </p:txBody>
      </p:sp>
    </p:spTree>
    <p:extLst>
      <p:ext uri="{BB962C8B-B14F-4D97-AF65-F5344CB8AC3E}">
        <p14:creationId xmlns:p14="http://schemas.microsoft.com/office/powerpoint/2010/main" val="27913745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28</a:t>
            </a:fld>
            <a:endParaRPr lang="en-AU"/>
          </a:p>
        </p:txBody>
      </p:sp>
    </p:spTree>
    <p:extLst>
      <p:ext uri="{BB962C8B-B14F-4D97-AF65-F5344CB8AC3E}">
        <p14:creationId xmlns:p14="http://schemas.microsoft.com/office/powerpoint/2010/main" val="3555194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3</a:t>
            </a:fld>
            <a:endParaRPr lang="en-AU"/>
          </a:p>
        </p:txBody>
      </p:sp>
    </p:spTree>
    <p:extLst>
      <p:ext uri="{BB962C8B-B14F-4D97-AF65-F5344CB8AC3E}">
        <p14:creationId xmlns:p14="http://schemas.microsoft.com/office/powerpoint/2010/main" val="2410268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4</a:t>
            </a:fld>
            <a:endParaRPr lang="en-AU"/>
          </a:p>
        </p:txBody>
      </p:sp>
    </p:spTree>
    <p:extLst>
      <p:ext uri="{BB962C8B-B14F-4D97-AF65-F5344CB8AC3E}">
        <p14:creationId xmlns:p14="http://schemas.microsoft.com/office/powerpoint/2010/main" val="3826977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5</a:t>
            </a:fld>
            <a:endParaRPr lang="en-AU"/>
          </a:p>
        </p:txBody>
      </p:sp>
    </p:spTree>
    <p:extLst>
      <p:ext uri="{BB962C8B-B14F-4D97-AF65-F5344CB8AC3E}">
        <p14:creationId xmlns:p14="http://schemas.microsoft.com/office/powerpoint/2010/main" val="3005369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6</a:t>
            </a:fld>
            <a:endParaRPr lang="en-AU"/>
          </a:p>
        </p:txBody>
      </p:sp>
    </p:spTree>
    <p:extLst>
      <p:ext uri="{BB962C8B-B14F-4D97-AF65-F5344CB8AC3E}">
        <p14:creationId xmlns:p14="http://schemas.microsoft.com/office/powerpoint/2010/main" val="813421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7</a:t>
            </a:fld>
            <a:endParaRPr lang="en-AU"/>
          </a:p>
        </p:txBody>
      </p:sp>
    </p:spTree>
    <p:extLst>
      <p:ext uri="{BB962C8B-B14F-4D97-AF65-F5344CB8AC3E}">
        <p14:creationId xmlns:p14="http://schemas.microsoft.com/office/powerpoint/2010/main" val="3318758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8</a:t>
            </a:fld>
            <a:endParaRPr lang="en-AU"/>
          </a:p>
        </p:txBody>
      </p:sp>
    </p:spTree>
    <p:extLst>
      <p:ext uri="{BB962C8B-B14F-4D97-AF65-F5344CB8AC3E}">
        <p14:creationId xmlns:p14="http://schemas.microsoft.com/office/powerpoint/2010/main" val="1470255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B0F7B9A-DF71-4D54-A389-EC204F1A293F}" type="slidenum">
              <a:rPr lang="en-AU" smtClean="0"/>
              <a:t>9</a:t>
            </a:fld>
            <a:endParaRPr lang="en-AU"/>
          </a:p>
        </p:txBody>
      </p:sp>
    </p:spTree>
    <p:extLst>
      <p:ext uri="{BB962C8B-B14F-4D97-AF65-F5344CB8AC3E}">
        <p14:creationId xmlns:p14="http://schemas.microsoft.com/office/powerpoint/2010/main" val="1051651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ACF661-1C8F-4970-8C45-CE12BCCE2630}"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BAE06-85A2-449C-8AF4-30270687A8B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6671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ACF661-1C8F-4970-8C45-CE12BCCE2630}"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243889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ACF661-1C8F-4970-8C45-CE12BCCE2630}"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4175984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ACF661-1C8F-4970-8C45-CE12BCCE2630}"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1775648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ACF661-1C8F-4970-8C45-CE12BCCE2630}"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BAE06-85A2-449C-8AF4-30270687A8B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5607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ACF661-1C8F-4970-8C45-CE12BCCE2630}"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920339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ACF661-1C8F-4970-8C45-CE12BCCE2630}" type="datetimeFigureOut">
              <a:rPr lang="en-US" smtClean="0"/>
              <a:t>11/7/2019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4105665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ACF661-1C8F-4970-8C45-CE12BCCE2630}" type="datetimeFigureOut">
              <a:rPr lang="en-US" smtClean="0"/>
              <a:t>11/7/2019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572627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5ACF661-1C8F-4970-8C45-CE12BCCE2630}" type="datetimeFigureOut">
              <a:rPr lang="en-US" smtClean="0"/>
              <a:t>11/7/2019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868668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5ACF661-1C8F-4970-8C45-CE12BCCE2630}" type="datetimeFigureOut">
              <a:rPr lang="en-US" smtClean="0"/>
              <a:t>11/7/2019</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83BAE06-85A2-449C-8AF4-30270687A8BF}" type="slidenum">
              <a:rPr lang="en-US" smtClean="0"/>
              <a:t>‹#›</a:t>
            </a:fld>
            <a:endParaRPr lang="en-US"/>
          </a:p>
        </p:txBody>
      </p:sp>
    </p:spTree>
    <p:extLst>
      <p:ext uri="{BB962C8B-B14F-4D97-AF65-F5344CB8AC3E}">
        <p14:creationId xmlns:p14="http://schemas.microsoft.com/office/powerpoint/2010/main" val="3393067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ACF661-1C8F-4970-8C45-CE12BCCE2630}"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BAE06-85A2-449C-8AF4-30270687A8BF}" type="slidenum">
              <a:rPr lang="en-US" smtClean="0"/>
              <a:t>‹#›</a:t>
            </a:fld>
            <a:endParaRPr lang="en-US"/>
          </a:p>
        </p:txBody>
      </p:sp>
    </p:spTree>
    <p:extLst>
      <p:ext uri="{BB962C8B-B14F-4D97-AF65-F5344CB8AC3E}">
        <p14:creationId xmlns:p14="http://schemas.microsoft.com/office/powerpoint/2010/main" val="3122094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5ACF661-1C8F-4970-8C45-CE12BCCE2630}" type="datetimeFigureOut">
              <a:rPr lang="en-US" smtClean="0"/>
              <a:t>11/7/2019</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A83BAE06-85A2-449C-8AF4-30270687A8BF}"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289474"/>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3.jp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mailto:research@bowen.asn.au" TargetMode="External"/><Relationship Id="rId5" Type="http://schemas.openxmlformats.org/officeDocument/2006/relationships/hyperlink" Target="https://bowen.asn.au/news-and-research/" TargetMode="External"/><Relationship Id="rId4" Type="http://schemas.openxmlformats.org/officeDocument/2006/relationships/hyperlink" Target="https://bowen.asn.a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736678"/>
            <a:ext cx="6858000" cy="2209800"/>
          </a:xfrm>
        </p:spPr>
        <p:txBody>
          <a:bodyPr>
            <a:noAutofit/>
          </a:bodyPr>
          <a:lstStyle/>
          <a:p>
            <a:pPr algn="r"/>
            <a:r>
              <a:rPr lang="en-US" sz="3600" dirty="0">
                <a:ln w="0"/>
                <a:solidFill>
                  <a:srgbClr val="C00000"/>
                </a:solidFill>
                <a:effectLst>
                  <a:outerShdw blurRad="38100" dist="19050" dir="2700000" algn="tl" rotWithShape="0">
                    <a:schemeClr val="dk1">
                      <a:alpha val="40000"/>
                    </a:schemeClr>
                  </a:outerShdw>
                </a:effectLst>
              </a:rPr>
              <a:t>RESEARCH MATTERS       </a:t>
            </a:r>
            <a:r>
              <a:rPr lang="en-US" sz="3600" dirty="0">
                <a:ln w="0"/>
                <a:solidFill>
                  <a:schemeClr val="tx1"/>
                </a:solidFill>
                <a:effectLst>
                  <a:outerShdw blurRad="38100" dist="19050" dir="2700000" algn="tl" rotWithShape="0">
                    <a:schemeClr val="dk1">
                      <a:alpha val="40000"/>
                    </a:schemeClr>
                  </a:outerShdw>
                </a:effectLst>
              </a:rPr>
              <a:t>CELEBRATING THE PAST:  EMBRACING FUTURE DEVELOPMENT  </a:t>
            </a:r>
          </a:p>
        </p:txBody>
      </p:sp>
      <p:sp>
        <p:nvSpPr>
          <p:cNvPr id="3" name="Subtitle 2"/>
          <p:cNvSpPr>
            <a:spLocks noGrp="1"/>
          </p:cNvSpPr>
          <p:nvPr>
            <p:ph type="subTitle" idx="1"/>
          </p:nvPr>
        </p:nvSpPr>
        <p:spPr>
          <a:xfrm>
            <a:off x="381000" y="5943600"/>
            <a:ext cx="7924800" cy="366819"/>
          </a:xfrm>
        </p:spPr>
        <p:txBody>
          <a:bodyPr>
            <a:normAutofit/>
          </a:bodyPr>
          <a:lstStyle/>
          <a:p>
            <a:pPr algn="r"/>
            <a:r>
              <a:rPr lang="en-US" sz="1600" b="1" i="1" cap="none" dirty="0">
                <a:solidFill>
                  <a:schemeClr val="accent2"/>
                </a:solidFill>
              </a:rPr>
              <a:t>PRESENTATION - 22</a:t>
            </a:r>
            <a:r>
              <a:rPr lang="en-US" sz="1600" b="1" i="1" cap="none" baseline="30000" dirty="0">
                <a:solidFill>
                  <a:schemeClr val="accent2"/>
                </a:solidFill>
              </a:rPr>
              <a:t>nd</a:t>
            </a:r>
            <a:r>
              <a:rPr lang="en-US" sz="1600" b="1" i="1" cap="none" dirty="0">
                <a:solidFill>
                  <a:schemeClr val="accent2"/>
                </a:solidFill>
              </a:rPr>
              <a:t> BTFA National Conference 2019 - Melbourne</a:t>
            </a:r>
          </a:p>
        </p:txBody>
      </p:sp>
      <p:sp>
        <p:nvSpPr>
          <p:cNvPr id="5" name="Rectangle 4"/>
          <p:cNvSpPr/>
          <p:nvPr/>
        </p:nvSpPr>
        <p:spPr>
          <a:xfrm>
            <a:off x="1066800" y="4616356"/>
            <a:ext cx="7239000" cy="1261884"/>
          </a:xfrm>
          <a:prstGeom prst="rect">
            <a:avLst/>
          </a:prstGeom>
        </p:spPr>
        <p:txBody>
          <a:bodyPr wrap="square">
            <a:spAutoFit/>
          </a:bodyPr>
          <a:lstStyle/>
          <a:p>
            <a:pPr lvl="0" algn="r">
              <a:spcBef>
                <a:spcPts val="600"/>
              </a:spcBef>
              <a:buClr>
                <a:srgbClr val="727CA3"/>
              </a:buClr>
              <a:buSzPct val="76000"/>
            </a:pPr>
            <a:r>
              <a:rPr lang="en-US" sz="2800" b="1" dirty="0">
                <a:solidFill>
                  <a:schemeClr val="accent2"/>
                </a:solidFill>
                <a:ea typeface="+mj-ea"/>
                <a:cs typeface="+mj-cs"/>
              </a:rPr>
              <a:t>Barbara Beacham</a:t>
            </a:r>
          </a:p>
          <a:p>
            <a:pPr algn="r">
              <a:spcBef>
                <a:spcPts val="600"/>
              </a:spcBef>
              <a:buClr>
                <a:srgbClr val="727CA3"/>
              </a:buClr>
              <a:buSzPct val="76000"/>
            </a:pPr>
            <a:r>
              <a:rPr lang="en-US" sz="1400" dirty="0"/>
              <a:t>MCDM | BSocSc | Dip. BT | Cert IV SBM</a:t>
            </a:r>
            <a:r>
              <a:rPr lang="en-US" dirty="0"/>
              <a:t> </a:t>
            </a:r>
          </a:p>
          <a:p>
            <a:pPr lvl="0" algn="r">
              <a:spcBef>
                <a:spcPts val="600"/>
              </a:spcBef>
              <a:buClr>
                <a:srgbClr val="727CA3"/>
              </a:buClr>
              <a:buSzPct val="76000"/>
            </a:pPr>
            <a:r>
              <a:rPr lang="en-US" sz="2000" dirty="0">
                <a:solidFill>
                  <a:srgbClr val="464653"/>
                </a:solidFill>
                <a:latin typeface="Gill Sans MT" panose="020B0502020104020203" pitchFamily="34" charset="0"/>
                <a:ea typeface="+mj-ea"/>
                <a:cs typeface="+mj-cs"/>
              </a:rPr>
              <a:t>Bowen Therapist/BTFA Research Coordinator</a:t>
            </a:r>
          </a:p>
        </p:txBody>
      </p:sp>
      <p:pic>
        <p:nvPicPr>
          <p:cNvPr id="7" name="Picture 6">
            <a:extLst>
              <a:ext uri="{FF2B5EF4-FFF2-40B4-BE49-F238E27FC236}">
                <a16:creationId xmlns:a16="http://schemas.microsoft.com/office/drawing/2014/main" id="{B4C85DCA-3F99-4DE2-B392-B6D0D92D4E6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561834"/>
            <a:ext cx="3200400" cy="117484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3600" dirty="0">
                <a:ln w="0"/>
                <a:effectLst>
                  <a:outerShdw blurRad="38100" dist="19050" dir="2700000" algn="tl" rotWithShape="0">
                    <a:schemeClr val="dk1">
                      <a:alpha val="40000"/>
                    </a:schemeClr>
                  </a:outerShdw>
                </a:effectLst>
              </a:rPr>
              <a:t>Embracing future development </a:t>
            </a:r>
          </a:p>
        </p:txBody>
      </p:sp>
      <p:sp>
        <p:nvSpPr>
          <p:cNvPr id="3" name="Content Placeholder 2"/>
          <p:cNvSpPr>
            <a:spLocks noGrp="1"/>
          </p:cNvSpPr>
          <p:nvPr>
            <p:ph idx="1"/>
          </p:nvPr>
        </p:nvSpPr>
        <p:spPr>
          <a:xfrm>
            <a:off x="3733800" y="1981200"/>
            <a:ext cx="4632960" cy="3887894"/>
          </a:xfrm>
        </p:spPr>
        <p:txBody>
          <a:bodyPr>
            <a:normAutofit lnSpcReduction="10000"/>
          </a:bodyPr>
          <a:lstStyle/>
          <a:p>
            <a:pPr marL="0" indent="0">
              <a:buNone/>
            </a:pPr>
            <a:r>
              <a:rPr lang="en-US" dirty="0">
                <a:solidFill>
                  <a:schemeClr val="accent2">
                    <a:lumMod val="75000"/>
                  </a:schemeClr>
                </a:solidFill>
              </a:rPr>
              <a:t>SHORT TERM </a:t>
            </a:r>
          </a:p>
          <a:p>
            <a:pPr>
              <a:buFont typeface="Wingdings" panose="05000000000000000000" pitchFamily="2" charset="2"/>
              <a:buChar char="ü"/>
            </a:pPr>
            <a:r>
              <a:rPr lang="en-US" dirty="0">
                <a:solidFill>
                  <a:schemeClr val="tx1">
                    <a:lumMod val="50000"/>
                    <a:lumOff val="50000"/>
                  </a:schemeClr>
                </a:solidFill>
              </a:rPr>
              <a:t>Developing Research capacity</a:t>
            </a:r>
          </a:p>
          <a:p>
            <a:pPr>
              <a:buFont typeface="Wingdings" panose="05000000000000000000" pitchFamily="2" charset="2"/>
              <a:buChar char="ü"/>
            </a:pPr>
            <a:r>
              <a:rPr lang="en-US" dirty="0">
                <a:solidFill>
                  <a:schemeClr val="tx1">
                    <a:lumMod val="50000"/>
                    <a:lumOff val="50000"/>
                  </a:schemeClr>
                </a:solidFill>
              </a:rPr>
              <a:t>Establishing Professional Research infrastructure and partnerships</a:t>
            </a:r>
          </a:p>
          <a:p>
            <a:pPr>
              <a:buFont typeface="Wingdings" panose="05000000000000000000" pitchFamily="2" charset="2"/>
              <a:buChar char="ü"/>
            </a:pPr>
            <a:r>
              <a:rPr lang="en-US" dirty="0">
                <a:solidFill>
                  <a:schemeClr val="tx1">
                    <a:lumMod val="50000"/>
                    <a:lumOff val="50000"/>
                  </a:schemeClr>
                </a:solidFill>
              </a:rPr>
              <a:t>Building strategic research agenda</a:t>
            </a:r>
          </a:p>
          <a:p>
            <a:pPr>
              <a:buFont typeface="Wingdings" panose="05000000000000000000" pitchFamily="2" charset="2"/>
              <a:buChar char="ü"/>
            </a:pPr>
            <a:r>
              <a:rPr lang="en-US" dirty="0">
                <a:solidFill>
                  <a:schemeClr val="tx1">
                    <a:lumMod val="50000"/>
                    <a:lumOff val="50000"/>
                  </a:schemeClr>
                </a:solidFill>
              </a:rPr>
              <a:t>Fostering research culture </a:t>
            </a:r>
          </a:p>
          <a:p>
            <a:pPr marL="0" indent="0">
              <a:buNone/>
            </a:pPr>
            <a:r>
              <a:rPr lang="en-US" dirty="0">
                <a:solidFill>
                  <a:schemeClr val="accent2">
                    <a:lumMod val="75000"/>
                  </a:schemeClr>
                </a:solidFill>
              </a:rPr>
              <a:t>LONGER TERM </a:t>
            </a:r>
          </a:p>
          <a:p>
            <a:pPr>
              <a:buFont typeface="Wingdings" panose="05000000000000000000" pitchFamily="2" charset="2"/>
              <a:buChar char="ü"/>
            </a:pPr>
            <a:r>
              <a:rPr lang="en-US" dirty="0">
                <a:solidFill>
                  <a:schemeClr val="tx1">
                    <a:lumMod val="50000"/>
                    <a:lumOff val="50000"/>
                  </a:schemeClr>
                </a:solidFill>
              </a:rPr>
              <a:t>Promoting evidence-based practice</a:t>
            </a:r>
          </a:p>
          <a:p>
            <a:pPr>
              <a:buFont typeface="Wingdings" panose="05000000000000000000" pitchFamily="2" charset="2"/>
              <a:buChar char="ü"/>
            </a:pPr>
            <a:r>
              <a:rPr lang="en-US" dirty="0">
                <a:solidFill>
                  <a:schemeClr val="tx1">
                    <a:lumMod val="50000"/>
                    <a:lumOff val="50000"/>
                  </a:schemeClr>
                </a:solidFill>
              </a:rPr>
              <a:t>Demonstrating safety and efficacy and building quality evidence base</a:t>
            </a:r>
          </a:p>
          <a:p>
            <a:pPr marL="201168" lvl="1" indent="0">
              <a:buNone/>
            </a:pPr>
            <a:endParaRPr lang="en-US" dirty="0"/>
          </a:p>
          <a:p>
            <a:endParaRPr lang="en-US" dirty="0"/>
          </a:p>
          <a:p>
            <a:endParaRPr lang="en-US" dirty="0"/>
          </a:p>
        </p:txBody>
      </p:sp>
      <p:pic>
        <p:nvPicPr>
          <p:cNvPr id="5" name="Picture 4">
            <a:extLst>
              <a:ext uri="{FF2B5EF4-FFF2-40B4-BE49-F238E27FC236}">
                <a16:creationId xmlns:a16="http://schemas.microsoft.com/office/drawing/2014/main" id="{DF2EABF7-F71B-40B4-991B-EBB884F870E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5705976"/>
            <a:ext cx="1600199" cy="542983"/>
          </a:xfrm>
          <a:prstGeom prst="rect">
            <a:avLst/>
          </a:prstGeom>
          <a:noFill/>
          <a:ln>
            <a:noFill/>
          </a:ln>
        </p:spPr>
      </p:pic>
      <p:pic>
        <p:nvPicPr>
          <p:cNvPr id="6" name="Picture 5" descr="A close up of a toy&#10;&#10;Description automatically generated">
            <a:extLst>
              <a:ext uri="{FF2B5EF4-FFF2-40B4-BE49-F238E27FC236}">
                <a16:creationId xmlns:a16="http://schemas.microsoft.com/office/drawing/2014/main" id="{78F93D4E-7C6F-47C6-AF1B-4847F4F408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880" y="2590800"/>
            <a:ext cx="2632816" cy="2632816"/>
          </a:xfrm>
          <a:prstGeom prst="rect">
            <a:avLst/>
          </a:prstGeom>
        </p:spPr>
      </p:pic>
    </p:spTree>
    <p:extLst>
      <p:ext uri="{BB962C8B-B14F-4D97-AF65-F5344CB8AC3E}">
        <p14:creationId xmlns:p14="http://schemas.microsoft.com/office/powerpoint/2010/main" val="2909651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20E9A622-9996-4927-BBCD-AEE2687B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1DE3FC3-BAC1-4105-9620-4FB64EDCE8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44270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Content Placeholder 9">
            <a:extLst>
              <a:ext uri="{FF2B5EF4-FFF2-40B4-BE49-F238E27FC236}">
                <a16:creationId xmlns:a16="http://schemas.microsoft.com/office/drawing/2014/main" id="{8F61249A-7AE2-4043-A7E6-5C5233E41BA8}"/>
              </a:ext>
            </a:extLst>
          </p:cNvPr>
          <p:cNvSpPr>
            <a:spLocks noGrp="1"/>
          </p:cNvSpPr>
          <p:nvPr>
            <p:ph idx="1"/>
          </p:nvPr>
        </p:nvSpPr>
        <p:spPr>
          <a:xfrm>
            <a:off x="369278" y="2653800"/>
            <a:ext cx="2801625" cy="3335519"/>
          </a:xfrm>
        </p:spPr>
        <p:txBody>
          <a:bodyPr>
            <a:normAutofit/>
          </a:bodyPr>
          <a:lstStyle/>
          <a:p>
            <a:r>
              <a:rPr lang="en-US" sz="3600" i="1" dirty="0">
                <a:ln w="0"/>
                <a:solidFill>
                  <a:srgbClr val="FFFFFF"/>
                </a:solidFill>
                <a:effectLst>
                  <a:outerShdw blurRad="38100" dist="19050" dir="2700000" algn="tl" rotWithShape="0">
                    <a:schemeClr val="dk1">
                      <a:alpha val="40000"/>
                    </a:schemeClr>
                  </a:outerShdw>
                </a:effectLst>
              </a:rPr>
              <a:t>What is research?</a:t>
            </a:r>
            <a:endParaRPr lang="en-US" sz="3600" dirty="0">
              <a:solidFill>
                <a:srgbClr val="FFFFFF"/>
              </a:solidFill>
            </a:endParaRPr>
          </a:p>
        </p:txBody>
      </p:sp>
      <p:sp>
        <p:nvSpPr>
          <p:cNvPr id="26" name="Rectangle 25">
            <a:extLst>
              <a:ext uri="{FF2B5EF4-FFF2-40B4-BE49-F238E27FC236}">
                <a16:creationId xmlns:a16="http://schemas.microsoft.com/office/drawing/2014/main" id="{CEF02B21-6D04-4A6A-B03E-CF7642D59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3009"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Content Placeholder 5" descr="A picture containing sky, star&#10;&#10;Description automatically generated">
            <a:extLst>
              <a:ext uri="{FF2B5EF4-FFF2-40B4-BE49-F238E27FC236}">
                <a16:creationId xmlns:a16="http://schemas.microsoft.com/office/drawing/2014/main" id="{37DB7032-C25D-4936-9628-624824C9B1D4}"/>
              </a:ext>
            </a:extLst>
          </p:cNvPr>
          <p:cNvPicPr>
            <a:picLocks noChangeAspect="1"/>
          </p:cNvPicPr>
          <p:nvPr/>
        </p:nvPicPr>
        <p:blipFill rotWithShape="1">
          <a:blip r:embed="rId3">
            <a:extLst>
              <a:ext uri="{28A0092B-C50C-407E-A947-70E740481C1C}">
                <a14:useLocalDpi xmlns:a14="http://schemas.microsoft.com/office/drawing/2010/main" val="0"/>
              </a:ext>
            </a:extLst>
          </a:blip>
          <a:srcRect l="10243" r="9217" b="-1"/>
          <a:stretch/>
        </p:blipFill>
        <p:spPr>
          <a:xfrm>
            <a:off x="3609120" y="-2655"/>
            <a:ext cx="2704983" cy="3358597"/>
          </a:xfrm>
          <a:prstGeom prst="rect">
            <a:avLst/>
          </a:prstGeom>
        </p:spPr>
      </p:pic>
      <p:sp>
        <p:nvSpPr>
          <p:cNvPr id="28" name="Rectangle 27">
            <a:extLst>
              <a:ext uri="{FF2B5EF4-FFF2-40B4-BE49-F238E27FC236}">
                <a16:creationId xmlns:a16="http://schemas.microsoft.com/office/drawing/2014/main" id="{97E39010-823C-439A-B438-FEEDF54908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209" y="0"/>
            <a:ext cx="2707526" cy="33559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cat that is looking at the camera&#10;&#10;Description automatically generated">
            <a:extLst>
              <a:ext uri="{FF2B5EF4-FFF2-40B4-BE49-F238E27FC236}">
                <a16:creationId xmlns:a16="http://schemas.microsoft.com/office/drawing/2014/main" id="{A286F6CF-934F-416B-91ED-F19205B58324}"/>
              </a:ext>
            </a:extLst>
          </p:cNvPr>
          <p:cNvPicPr>
            <a:picLocks noChangeAspect="1"/>
          </p:cNvPicPr>
          <p:nvPr/>
        </p:nvPicPr>
        <p:blipFill rotWithShape="1">
          <a:blip r:embed="rId4">
            <a:extLst>
              <a:ext uri="{28A0092B-C50C-407E-A947-70E740481C1C}">
                <a14:useLocalDpi xmlns:a14="http://schemas.microsoft.com/office/drawing/2010/main" val="0"/>
              </a:ext>
            </a:extLst>
          </a:blip>
          <a:srcRect l="20338" r="-1" b="-1"/>
          <a:stretch/>
        </p:blipFill>
        <p:spPr>
          <a:xfrm>
            <a:off x="3609120" y="3504904"/>
            <a:ext cx="5530616" cy="3353096"/>
          </a:xfrm>
          <a:prstGeom prst="rect">
            <a:avLst/>
          </a:prstGeom>
        </p:spPr>
      </p:pic>
    </p:spTree>
    <p:extLst>
      <p:ext uri="{BB962C8B-B14F-4D97-AF65-F5344CB8AC3E}">
        <p14:creationId xmlns:p14="http://schemas.microsoft.com/office/powerpoint/2010/main" val="1224601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3600" dirty="0">
                <a:ln w="0"/>
                <a:effectLst>
                  <a:outerShdw blurRad="38100" dist="19050" dir="2700000" algn="tl" rotWithShape="0">
                    <a:schemeClr val="dk1">
                      <a:alpha val="40000"/>
                    </a:schemeClr>
                  </a:outerShdw>
                </a:effectLst>
              </a:rPr>
              <a:t>Embracing future development </a:t>
            </a:r>
          </a:p>
        </p:txBody>
      </p:sp>
      <p:sp>
        <p:nvSpPr>
          <p:cNvPr id="3" name="Content Placeholder 2"/>
          <p:cNvSpPr>
            <a:spLocks noGrp="1"/>
          </p:cNvSpPr>
          <p:nvPr>
            <p:ph idx="1"/>
          </p:nvPr>
        </p:nvSpPr>
        <p:spPr>
          <a:xfrm>
            <a:off x="822959" y="2057400"/>
            <a:ext cx="4841240" cy="3811694"/>
          </a:xfrm>
        </p:spPr>
        <p:txBody>
          <a:bodyPr>
            <a:normAutofit lnSpcReduction="10000"/>
          </a:bodyPr>
          <a:lstStyle/>
          <a:p>
            <a:pPr>
              <a:buFont typeface="Wingdings" panose="05000000000000000000" pitchFamily="2" charset="2"/>
              <a:buChar char="Ø"/>
            </a:pPr>
            <a:r>
              <a:rPr lang="en-US" sz="2200" dirty="0">
                <a:solidFill>
                  <a:schemeClr val="tx1">
                    <a:lumMod val="50000"/>
                    <a:lumOff val="50000"/>
                  </a:schemeClr>
                </a:solidFill>
              </a:rPr>
              <a:t>Why research important </a:t>
            </a:r>
          </a:p>
          <a:p>
            <a:pPr>
              <a:buFont typeface="Wingdings" panose="05000000000000000000" pitchFamily="2" charset="2"/>
              <a:buChar char="Ø"/>
            </a:pPr>
            <a:r>
              <a:rPr lang="en-US" sz="2200" dirty="0">
                <a:solidFill>
                  <a:schemeClr val="tx1">
                    <a:lumMod val="50000"/>
                    <a:lumOff val="50000"/>
                  </a:schemeClr>
                </a:solidFill>
              </a:rPr>
              <a:t>Research capacity development  </a:t>
            </a:r>
          </a:p>
          <a:p>
            <a:pPr lvl="1"/>
            <a:r>
              <a:rPr lang="en-US" sz="2000" dirty="0">
                <a:solidFill>
                  <a:schemeClr val="tx1">
                    <a:lumMod val="50000"/>
                    <a:lumOff val="50000"/>
                  </a:schemeClr>
                </a:solidFill>
              </a:rPr>
              <a:t>Academic partnerships </a:t>
            </a:r>
          </a:p>
          <a:p>
            <a:pPr lvl="1"/>
            <a:r>
              <a:rPr lang="en-US" sz="2000" dirty="0">
                <a:solidFill>
                  <a:schemeClr val="tx1">
                    <a:lumMod val="50000"/>
                    <a:lumOff val="50000"/>
                  </a:schemeClr>
                </a:solidFill>
              </a:rPr>
              <a:t>Practitioner skills and knowledge</a:t>
            </a:r>
          </a:p>
          <a:p>
            <a:pPr lvl="1"/>
            <a:r>
              <a:rPr lang="en-US" sz="2000" dirty="0">
                <a:solidFill>
                  <a:schemeClr val="tx1">
                    <a:lumMod val="50000"/>
                    <a:lumOff val="50000"/>
                  </a:schemeClr>
                </a:solidFill>
              </a:rPr>
              <a:t>Organisational infrastructure</a:t>
            </a:r>
          </a:p>
          <a:p>
            <a:pPr>
              <a:buFont typeface="Wingdings" panose="05000000000000000000" pitchFamily="2" charset="2"/>
              <a:buChar char="Ø"/>
            </a:pPr>
            <a:r>
              <a:rPr lang="en-US" sz="2200" dirty="0">
                <a:solidFill>
                  <a:schemeClr val="tx1">
                    <a:lumMod val="50000"/>
                    <a:lumOff val="50000"/>
                  </a:schemeClr>
                </a:solidFill>
              </a:rPr>
              <a:t>Outcomes influenced </a:t>
            </a:r>
          </a:p>
          <a:p>
            <a:pPr lvl="1"/>
            <a:r>
              <a:rPr lang="en-US" sz="2000" dirty="0">
                <a:solidFill>
                  <a:schemeClr val="tx1">
                    <a:lumMod val="50000"/>
                    <a:lumOff val="50000"/>
                  </a:schemeClr>
                </a:solidFill>
              </a:rPr>
              <a:t>Quality and depth of evidence base </a:t>
            </a:r>
          </a:p>
          <a:p>
            <a:pPr lvl="1"/>
            <a:r>
              <a:rPr lang="en-US" sz="2000" dirty="0">
                <a:solidFill>
                  <a:schemeClr val="tx1">
                    <a:lumMod val="50000"/>
                    <a:lumOff val="50000"/>
                  </a:schemeClr>
                </a:solidFill>
              </a:rPr>
              <a:t>Practice excellence </a:t>
            </a:r>
          </a:p>
          <a:p>
            <a:pPr lvl="1"/>
            <a:r>
              <a:rPr lang="en-US" sz="2000" dirty="0">
                <a:solidFill>
                  <a:schemeClr val="tx1">
                    <a:lumMod val="50000"/>
                    <a:lumOff val="50000"/>
                  </a:schemeClr>
                </a:solidFill>
              </a:rPr>
              <a:t>Professional credibility and legitimacy </a:t>
            </a:r>
          </a:p>
          <a:p>
            <a:pPr lvl="1"/>
            <a:r>
              <a:rPr lang="en-US" sz="2000" dirty="0">
                <a:solidFill>
                  <a:schemeClr val="tx1">
                    <a:lumMod val="50000"/>
                    <a:lumOff val="50000"/>
                  </a:schemeClr>
                </a:solidFill>
              </a:rPr>
              <a:t>Health and wellbeing outcomes</a:t>
            </a:r>
            <a:r>
              <a:rPr lang="en-US" dirty="0">
                <a:solidFill>
                  <a:schemeClr val="tx1">
                    <a:lumMod val="50000"/>
                    <a:lumOff val="50000"/>
                  </a:schemeClr>
                </a:solidFill>
              </a:rPr>
              <a:t> </a:t>
            </a:r>
          </a:p>
          <a:p>
            <a:pPr lvl="1"/>
            <a:endParaRPr lang="en-US" dirty="0"/>
          </a:p>
          <a:p>
            <a:pPr marL="201168" lvl="1" indent="0">
              <a:buNone/>
            </a:pPr>
            <a:endParaRPr lang="en-US" dirty="0"/>
          </a:p>
          <a:p>
            <a:pPr marL="201168" lvl="1" indent="0">
              <a:buNone/>
            </a:pPr>
            <a:endParaRPr lang="en-US" dirty="0"/>
          </a:p>
          <a:p>
            <a:endParaRPr lang="en-US" dirty="0"/>
          </a:p>
          <a:p>
            <a:endParaRPr lang="en-US" dirty="0"/>
          </a:p>
        </p:txBody>
      </p:sp>
      <p:pic>
        <p:nvPicPr>
          <p:cNvPr id="6" name="Picture 5">
            <a:extLst>
              <a:ext uri="{FF2B5EF4-FFF2-40B4-BE49-F238E27FC236}">
                <a16:creationId xmlns:a16="http://schemas.microsoft.com/office/drawing/2014/main" id="{3CC2B921-177C-419C-9A4A-D734F37B55C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1093" y="5597602"/>
            <a:ext cx="1600199" cy="542983"/>
          </a:xfrm>
          <a:prstGeom prst="rect">
            <a:avLst/>
          </a:prstGeom>
          <a:noFill/>
          <a:ln>
            <a:noFill/>
          </a:ln>
        </p:spPr>
      </p:pic>
      <p:pic>
        <p:nvPicPr>
          <p:cNvPr id="7" name="Picture 6" descr="A picture containing indoor, toy, table, sitting&#10;&#10;Description automatically generated">
            <a:extLst>
              <a:ext uri="{FF2B5EF4-FFF2-40B4-BE49-F238E27FC236}">
                <a16:creationId xmlns:a16="http://schemas.microsoft.com/office/drawing/2014/main" id="{A1D174C9-0418-43D6-BD20-CDE151755A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00" y="1981201"/>
            <a:ext cx="2377441" cy="3048000"/>
          </a:xfrm>
          <a:prstGeom prst="rect">
            <a:avLst/>
          </a:prstGeom>
        </p:spPr>
      </p:pic>
    </p:spTree>
    <p:extLst>
      <p:ext uri="{BB962C8B-B14F-4D97-AF65-F5344CB8AC3E}">
        <p14:creationId xmlns:p14="http://schemas.microsoft.com/office/powerpoint/2010/main" val="81356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7" name="Rectangle 26">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5" name="Content Placeholder 4" descr="A screenshot of a cell phone screen with text&#10;&#10;Description automatically generated">
            <a:extLst>
              <a:ext uri="{FF2B5EF4-FFF2-40B4-BE49-F238E27FC236}">
                <a16:creationId xmlns:a16="http://schemas.microsoft.com/office/drawing/2014/main" id="{BD37264D-2C63-461B-89C6-BB6C713C99A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0493" y="1260291"/>
            <a:ext cx="4706750" cy="4706750"/>
          </a:xfrm>
          <a:prstGeom prst="rect">
            <a:avLst/>
          </a:prstGeom>
        </p:spPr>
      </p:pic>
      <p:sp>
        <p:nvSpPr>
          <p:cNvPr id="29" name="Rectangle 28">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5710114" y="0"/>
            <a:ext cx="343855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679"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44467474-F74B-4592-BB2A-0227D0A41467}"/>
              </a:ext>
            </a:extLst>
          </p:cNvPr>
          <p:cNvSpPr/>
          <p:nvPr/>
        </p:nvSpPr>
        <p:spPr>
          <a:xfrm>
            <a:off x="6324600" y="1876373"/>
            <a:ext cx="2346137" cy="2308324"/>
          </a:xfrm>
          <a:prstGeom prst="rect">
            <a:avLst/>
          </a:prstGeom>
        </p:spPr>
        <p:txBody>
          <a:bodyPr wrap="square">
            <a:spAutoFit/>
          </a:bodyPr>
          <a:lstStyle/>
          <a:p>
            <a:r>
              <a:rPr lang="en-US" sz="3600" i="1" dirty="0">
                <a:ln w="0"/>
                <a:solidFill>
                  <a:schemeClr val="bg1"/>
                </a:solidFill>
                <a:effectLst>
                  <a:outerShdw blurRad="38100" dist="19050" dir="2700000" algn="tl" rotWithShape="0">
                    <a:schemeClr val="dk1">
                      <a:alpha val="40000"/>
                    </a:schemeClr>
                  </a:outerShdw>
                </a:effectLst>
              </a:rPr>
              <a:t>ARCCIM-BTFA research partnership</a:t>
            </a:r>
            <a:endParaRPr lang="en-AU" sz="3600" dirty="0">
              <a:solidFill>
                <a:schemeClr val="bg1"/>
              </a:solidFill>
            </a:endParaRPr>
          </a:p>
        </p:txBody>
      </p:sp>
    </p:spTree>
    <p:extLst>
      <p:ext uri="{BB962C8B-B14F-4D97-AF65-F5344CB8AC3E}">
        <p14:creationId xmlns:p14="http://schemas.microsoft.com/office/powerpoint/2010/main" val="2481737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3600" i="1" dirty="0">
                <a:ln w="0"/>
                <a:effectLst>
                  <a:outerShdw blurRad="38100" dist="19050" dir="2700000" algn="tl" rotWithShape="0">
                    <a:schemeClr val="dk1">
                      <a:alpha val="40000"/>
                    </a:schemeClr>
                  </a:outerShdw>
                </a:effectLst>
              </a:rPr>
              <a:t>ARCCIM-BTFA research partnership</a:t>
            </a:r>
            <a:endParaRPr lang="en-US" sz="3600" dirty="0">
              <a:ln w="0"/>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3276601" y="1845733"/>
            <a:ext cx="5090160" cy="4294851"/>
          </a:xfrm>
        </p:spPr>
        <p:txBody>
          <a:bodyPr>
            <a:normAutofit fontScale="92500" lnSpcReduction="20000"/>
          </a:bodyPr>
          <a:lstStyle/>
          <a:p>
            <a:pPr marL="201168" lvl="1" indent="0">
              <a:buNone/>
            </a:pPr>
            <a:endParaRPr lang="en-US" sz="2000" dirty="0">
              <a:solidFill>
                <a:schemeClr val="tx1">
                  <a:lumMod val="50000"/>
                  <a:lumOff val="50000"/>
                </a:schemeClr>
              </a:solidFill>
            </a:endParaRPr>
          </a:p>
          <a:p>
            <a:pPr lvl="1">
              <a:spcAft>
                <a:spcPts val="800"/>
              </a:spcAft>
              <a:buFont typeface="Wingdings" panose="05000000000000000000" pitchFamily="2" charset="2"/>
              <a:buChar char="Ø"/>
            </a:pPr>
            <a:r>
              <a:rPr lang="en-US" sz="2200" dirty="0">
                <a:solidFill>
                  <a:schemeClr val="tx1">
                    <a:lumMod val="50000"/>
                    <a:lumOff val="50000"/>
                  </a:schemeClr>
                </a:solidFill>
              </a:rPr>
              <a:t>Investment endorsed by membership at 2018 conference</a:t>
            </a:r>
          </a:p>
          <a:p>
            <a:pPr lvl="1">
              <a:spcAft>
                <a:spcPts val="800"/>
              </a:spcAft>
              <a:buFont typeface="Wingdings" panose="05000000000000000000" pitchFamily="2" charset="2"/>
              <a:buChar char="Ø"/>
            </a:pPr>
            <a:r>
              <a:rPr lang="en-US" sz="2200" dirty="0">
                <a:solidFill>
                  <a:schemeClr val="tx1">
                    <a:lumMod val="50000"/>
                    <a:lumOff val="50000"/>
                  </a:schemeClr>
                </a:solidFill>
              </a:rPr>
              <a:t>University based Institute (UTS)</a:t>
            </a:r>
          </a:p>
          <a:p>
            <a:pPr lvl="1">
              <a:spcAft>
                <a:spcPts val="800"/>
              </a:spcAft>
              <a:buFont typeface="Wingdings" panose="05000000000000000000" pitchFamily="2" charset="2"/>
              <a:buChar char="Ø"/>
            </a:pPr>
            <a:r>
              <a:rPr lang="en-US" sz="2200" dirty="0">
                <a:solidFill>
                  <a:schemeClr val="tx1">
                    <a:lumMod val="50000"/>
                    <a:lumOff val="50000"/>
                  </a:schemeClr>
                </a:solidFill>
              </a:rPr>
              <a:t>Initial 3-year investment </a:t>
            </a:r>
          </a:p>
          <a:p>
            <a:pPr lvl="1">
              <a:spcAft>
                <a:spcPts val="800"/>
              </a:spcAft>
              <a:buFont typeface="Wingdings" panose="05000000000000000000" pitchFamily="2" charset="2"/>
              <a:buChar char="Ø"/>
            </a:pPr>
            <a:r>
              <a:rPr lang="en-US" sz="2200" dirty="0">
                <a:solidFill>
                  <a:schemeClr val="tx1">
                    <a:lumMod val="50000"/>
                    <a:lumOff val="50000"/>
                  </a:schemeClr>
                </a:solidFill>
              </a:rPr>
              <a:t>Academic partner with demonstrated successes in CAM capacity building </a:t>
            </a:r>
          </a:p>
          <a:p>
            <a:pPr lvl="1">
              <a:spcAft>
                <a:spcPts val="800"/>
              </a:spcAft>
              <a:buFont typeface="Wingdings" panose="05000000000000000000" pitchFamily="2" charset="2"/>
              <a:buChar char="Ø"/>
            </a:pPr>
            <a:r>
              <a:rPr lang="en-US" sz="2200" dirty="0">
                <a:solidFill>
                  <a:schemeClr val="tx1">
                    <a:lumMod val="50000"/>
                    <a:lumOff val="50000"/>
                  </a:schemeClr>
                </a:solidFill>
              </a:rPr>
              <a:t>Integrated and interrelated modular program that can be flexibly obtained</a:t>
            </a:r>
          </a:p>
          <a:p>
            <a:pPr lvl="1">
              <a:spcAft>
                <a:spcPts val="800"/>
              </a:spcAft>
              <a:buFont typeface="Wingdings" panose="05000000000000000000" pitchFamily="2" charset="2"/>
              <a:buChar char="Ø"/>
            </a:pPr>
            <a:r>
              <a:rPr lang="en-US" sz="2200" dirty="0">
                <a:solidFill>
                  <a:schemeClr val="tx1">
                    <a:lumMod val="50000"/>
                    <a:lumOff val="50000"/>
                  </a:schemeClr>
                </a:solidFill>
              </a:rPr>
              <a:t>Extendable – Nationally and Internationally </a:t>
            </a:r>
          </a:p>
          <a:p>
            <a:pPr lvl="1">
              <a:spcAft>
                <a:spcPts val="800"/>
              </a:spcAft>
              <a:buFont typeface="Wingdings" panose="05000000000000000000" pitchFamily="2" charset="2"/>
              <a:buChar char="Ø"/>
            </a:pPr>
            <a:r>
              <a:rPr lang="en-US" sz="2200" dirty="0">
                <a:solidFill>
                  <a:schemeClr val="tx1">
                    <a:lumMod val="50000"/>
                    <a:lumOff val="50000"/>
                  </a:schemeClr>
                </a:solidFill>
              </a:rPr>
              <a:t>Renewable – roll over after initial term </a:t>
            </a:r>
          </a:p>
          <a:p>
            <a:pPr lvl="1">
              <a:spcAft>
                <a:spcPts val="800"/>
              </a:spcAft>
              <a:buFont typeface="Wingdings" panose="05000000000000000000" pitchFamily="2" charset="2"/>
              <a:buChar char="Ø"/>
            </a:pPr>
            <a:r>
              <a:rPr lang="en-US" sz="2200" dirty="0">
                <a:solidFill>
                  <a:schemeClr val="tx1">
                    <a:lumMod val="50000"/>
                    <a:lumOff val="50000"/>
                  </a:schemeClr>
                </a:solidFill>
              </a:rPr>
              <a:t>Provides access to networks in wider CAM academic community </a:t>
            </a:r>
          </a:p>
          <a:p>
            <a:pPr marL="201168" lvl="1" indent="0">
              <a:buNone/>
            </a:pPr>
            <a:endParaRPr lang="en-US" sz="1800" dirty="0"/>
          </a:p>
          <a:p>
            <a:pPr marL="201168" lvl="1" indent="0">
              <a:buNone/>
            </a:pPr>
            <a:endParaRPr lang="en-US" sz="1800" dirty="0"/>
          </a:p>
        </p:txBody>
      </p:sp>
      <p:pic>
        <p:nvPicPr>
          <p:cNvPr id="5" name="Picture 4">
            <a:extLst>
              <a:ext uri="{FF2B5EF4-FFF2-40B4-BE49-F238E27FC236}">
                <a16:creationId xmlns:a16="http://schemas.microsoft.com/office/drawing/2014/main" id="{90706BAE-C0BC-49E8-8923-72CF4CBC09E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5597602"/>
            <a:ext cx="1600199" cy="542983"/>
          </a:xfrm>
          <a:prstGeom prst="rect">
            <a:avLst/>
          </a:prstGeom>
          <a:noFill/>
          <a:ln>
            <a:noFill/>
          </a:ln>
        </p:spPr>
      </p:pic>
      <p:pic>
        <p:nvPicPr>
          <p:cNvPr id="7" name="Picture 6" descr="A close up of a toy&#10;&#10;Description automatically generated">
            <a:extLst>
              <a:ext uri="{FF2B5EF4-FFF2-40B4-BE49-F238E27FC236}">
                <a16:creationId xmlns:a16="http://schemas.microsoft.com/office/drawing/2014/main" id="{FCCD4FE9-B8FF-4214-8779-A944EA23AC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960" y="2438401"/>
            <a:ext cx="2143125" cy="2819400"/>
          </a:xfrm>
          <a:prstGeom prst="rect">
            <a:avLst/>
          </a:prstGeom>
        </p:spPr>
      </p:pic>
    </p:spTree>
    <p:extLst>
      <p:ext uri="{BB962C8B-B14F-4D97-AF65-F5344CB8AC3E}">
        <p14:creationId xmlns:p14="http://schemas.microsoft.com/office/powerpoint/2010/main" val="1854255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0">
            <a:extLst>
              <a:ext uri="{FF2B5EF4-FFF2-40B4-BE49-F238E27FC236}">
                <a16:creationId xmlns:a16="http://schemas.microsoft.com/office/drawing/2014/main" id="{44CC594A-A820-450F-B363-C19201FCF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2" name="Rectangle 12">
            <a:extLst>
              <a:ext uri="{FF2B5EF4-FFF2-40B4-BE49-F238E27FC236}">
                <a16:creationId xmlns:a16="http://schemas.microsoft.com/office/drawing/2014/main" id="{59FAB3DA-E9ED-4574-ABCC-378BC0FF1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14">
            <a:extLst>
              <a:ext uri="{FF2B5EF4-FFF2-40B4-BE49-F238E27FC236}">
                <a16:creationId xmlns:a16="http://schemas.microsoft.com/office/drawing/2014/main" id="{53B8D6B0-55D6-48DC-86D8-FD95D5F11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Content Placeholder 3">
            <a:extLst>
              <a:ext uri="{FF2B5EF4-FFF2-40B4-BE49-F238E27FC236}">
                <a16:creationId xmlns:a16="http://schemas.microsoft.com/office/drawing/2014/main" id="{2E975C51-4792-488B-9DBD-C8EFE0CC1FF8}"/>
              </a:ext>
            </a:extLst>
          </p:cNvPr>
          <p:cNvPicPr>
            <a:picLocks noChangeAspect="1"/>
          </p:cNvPicPr>
          <p:nvPr/>
        </p:nvPicPr>
        <p:blipFill>
          <a:blip r:embed="rId3"/>
          <a:stretch>
            <a:fillRect/>
          </a:stretch>
        </p:blipFill>
        <p:spPr>
          <a:xfrm>
            <a:off x="3733799" y="369762"/>
            <a:ext cx="5176087" cy="6031038"/>
          </a:xfrm>
          <a:prstGeom prst="rect">
            <a:avLst/>
          </a:prstGeom>
        </p:spPr>
      </p:pic>
      <p:pic>
        <p:nvPicPr>
          <p:cNvPr id="18" name="Content Placeholder 17">
            <a:extLst>
              <a:ext uri="{FF2B5EF4-FFF2-40B4-BE49-F238E27FC236}">
                <a16:creationId xmlns:a16="http://schemas.microsoft.com/office/drawing/2014/main" id="{322A18F0-8C53-4262-BD6A-F9868BB3D229}"/>
              </a:ext>
            </a:extLst>
          </p:cNvPr>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7530957" y="6227157"/>
            <a:ext cx="1366086" cy="522162"/>
          </a:xfrm>
          <a:prstGeom prst="rect">
            <a:avLst/>
          </a:prstGeom>
          <a:noFill/>
          <a:ln>
            <a:noFill/>
          </a:ln>
        </p:spPr>
      </p:pic>
      <p:sp>
        <p:nvSpPr>
          <p:cNvPr id="6" name="Rectangle 5">
            <a:extLst>
              <a:ext uri="{FF2B5EF4-FFF2-40B4-BE49-F238E27FC236}">
                <a16:creationId xmlns:a16="http://schemas.microsoft.com/office/drawing/2014/main" id="{A839B2D7-F5F2-4A9C-9F50-EBA47D96CC97}"/>
              </a:ext>
            </a:extLst>
          </p:cNvPr>
          <p:cNvSpPr/>
          <p:nvPr/>
        </p:nvSpPr>
        <p:spPr>
          <a:xfrm>
            <a:off x="457200" y="685800"/>
            <a:ext cx="2419202" cy="5078313"/>
          </a:xfrm>
          <a:prstGeom prst="rect">
            <a:avLst/>
          </a:prstGeom>
        </p:spPr>
        <p:txBody>
          <a:bodyPr wrap="square">
            <a:spAutoFit/>
          </a:bodyPr>
          <a:lstStyle/>
          <a:p>
            <a:pPr algn="ctr"/>
            <a:r>
              <a:rPr lang="en-US" sz="3600" i="1" dirty="0">
                <a:ln w="0"/>
                <a:solidFill>
                  <a:schemeClr val="bg1"/>
                </a:solidFill>
                <a:effectLst>
                  <a:outerShdw blurRad="38100" dist="19050" dir="2700000" algn="tl" rotWithShape="0">
                    <a:schemeClr val="dk1">
                      <a:alpha val="40000"/>
                    </a:schemeClr>
                  </a:outerShdw>
                </a:effectLst>
              </a:rPr>
              <a:t>ARCCIM-BTFA research partnership</a:t>
            </a:r>
          </a:p>
          <a:p>
            <a:pPr algn="ctr"/>
            <a:endParaRPr lang="en-US" sz="3600" i="1" dirty="0">
              <a:ln w="0"/>
              <a:solidFill>
                <a:schemeClr val="bg1"/>
              </a:solidFill>
              <a:effectLst>
                <a:outerShdw blurRad="38100" dist="19050" dir="2700000" algn="tl" rotWithShape="0">
                  <a:schemeClr val="dk1">
                    <a:alpha val="40000"/>
                  </a:schemeClr>
                </a:outerShdw>
              </a:effectLst>
            </a:endParaRPr>
          </a:p>
          <a:p>
            <a:pPr algn="ctr"/>
            <a:r>
              <a:rPr lang="en-US" sz="3600" i="1" dirty="0">
                <a:ln w="0"/>
                <a:solidFill>
                  <a:schemeClr val="bg1"/>
                </a:solidFill>
                <a:effectLst>
                  <a:outerShdw blurRad="38100" dist="19050" dir="2700000" algn="tl" rotWithShape="0">
                    <a:schemeClr val="dk1">
                      <a:alpha val="40000"/>
                    </a:schemeClr>
                  </a:outerShdw>
                </a:effectLst>
              </a:rPr>
              <a:t>Program Areas and indicative investments</a:t>
            </a:r>
            <a:endParaRPr lang="en-AU" sz="3600" dirty="0">
              <a:solidFill>
                <a:schemeClr val="bg1"/>
              </a:solidFill>
            </a:endParaRPr>
          </a:p>
        </p:txBody>
      </p:sp>
    </p:spTree>
    <p:extLst>
      <p:ext uri="{BB962C8B-B14F-4D97-AF65-F5344CB8AC3E}">
        <p14:creationId xmlns:p14="http://schemas.microsoft.com/office/powerpoint/2010/main" val="2769271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3600" i="1" dirty="0">
                <a:ln w="0"/>
                <a:effectLst>
                  <a:outerShdw blurRad="38100" dist="19050" dir="2700000" algn="tl" rotWithShape="0">
                    <a:schemeClr val="dk1">
                      <a:alpha val="40000"/>
                    </a:schemeClr>
                  </a:outerShdw>
                </a:effectLst>
              </a:rPr>
              <a:t>ARCCIM-BTFA research partnership</a:t>
            </a:r>
          </a:p>
        </p:txBody>
      </p:sp>
      <p:sp>
        <p:nvSpPr>
          <p:cNvPr id="3" name="Content Placeholder 2"/>
          <p:cNvSpPr>
            <a:spLocks noGrp="1"/>
          </p:cNvSpPr>
          <p:nvPr>
            <p:ph idx="1"/>
          </p:nvPr>
        </p:nvSpPr>
        <p:spPr>
          <a:xfrm>
            <a:off x="822960" y="1905000"/>
            <a:ext cx="5273042" cy="3368040"/>
          </a:xfrm>
        </p:spPr>
        <p:txBody>
          <a:bodyPr>
            <a:normAutofit/>
          </a:bodyPr>
          <a:lstStyle/>
          <a:p>
            <a:pPr>
              <a:buFont typeface="Wingdings" panose="05000000000000000000" pitchFamily="2" charset="2"/>
              <a:buChar char="Ø"/>
            </a:pPr>
            <a:r>
              <a:rPr lang="en-AU" sz="2400" b="1" dirty="0">
                <a:solidFill>
                  <a:schemeClr val="accent2">
                    <a:lumMod val="75000"/>
                  </a:schemeClr>
                </a:solidFill>
              </a:rPr>
              <a:t>Benefits to practitioners</a:t>
            </a:r>
          </a:p>
          <a:p>
            <a:pPr lvl="1">
              <a:buFont typeface="Courier New" panose="02070309020205020404" pitchFamily="49" charset="0"/>
              <a:buChar char="o"/>
            </a:pPr>
            <a:r>
              <a:rPr lang="en-AU" sz="2400" dirty="0"/>
              <a:t>Training and support to:</a:t>
            </a:r>
          </a:p>
          <a:p>
            <a:pPr lvl="2">
              <a:buFont typeface="Arial" panose="020B0604020202020204" pitchFamily="34" charset="0"/>
              <a:buChar char="•"/>
            </a:pPr>
            <a:r>
              <a:rPr lang="en-AU" sz="2400" dirty="0"/>
              <a:t> Develop both leadership and basic research skills </a:t>
            </a:r>
          </a:p>
          <a:p>
            <a:pPr lvl="2">
              <a:buFont typeface="Arial" panose="020B0604020202020204" pitchFamily="34" charset="0"/>
              <a:buChar char="•"/>
            </a:pPr>
            <a:r>
              <a:rPr lang="en-AU" sz="2400" dirty="0"/>
              <a:t>Engage in research </a:t>
            </a:r>
          </a:p>
          <a:p>
            <a:pPr lvl="2">
              <a:buFont typeface="Arial" panose="020B0604020202020204" pitchFamily="34" charset="0"/>
              <a:buChar char="•"/>
            </a:pPr>
            <a:r>
              <a:rPr lang="en-AU" sz="2400" dirty="0"/>
              <a:t>Write up and publish research findings</a:t>
            </a:r>
          </a:p>
          <a:p>
            <a:pPr lvl="2">
              <a:buFont typeface="Arial" panose="020B0604020202020204" pitchFamily="34" charset="0"/>
              <a:buChar char="•"/>
            </a:pPr>
            <a:r>
              <a:rPr lang="en-AU" sz="2400" dirty="0"/>
              <a:t> Influence policy makers </a:t>
            </a:r>
          </a:p>
          <a:p>
            <a:endParaRPr lang="en-US" sz="2000" dirty="0">
              <a:highlight>
                <a:srgbClr val="FFFF00"/>
              </a:highlight>
            </a:endParaRPr>
          </a:p>
        </p:txBody>
      </p:sp>
      <p:pic>
        <p:nvPicPr>
          <p:cNvPr id="9" name="Picture 8">
            <a:extLst>
              <a:ext uri="{FF2B5EF4-FFF2-40B4-BE49-F238E27FC236}">
                <a16:creationId xmlns:a16="http://schemas.microsoft.com/office/drawing/2014/main" id="{4251FA5B-8D10-4359-9600-2EB4DCD38C9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5559086"/>
            <a:ext cx="1600199" cy="542983"/>
          </a:xfrm>
          <a:prstGeom prst="rect">
            <a:avLst/>
          </a:prstGeom>
          <a:noFill/>
          <a:ln>
            <a:noFill/>
          </a:ln>
        </p:spPr>
      </p:pic>
      <p:pic>
        <p:nvPicPr>
          <p:cNvPr id="10" name="Picture 9" descr="A close up of a toy&#10;&#10;Description automatically generated">
            <a:extLst>
              <a:ext uri="{FF2B5EF4-FFF2-40B4-BE49-F238E27FC236}">
                <a16:creationId xmlns:a16="http://schemas.microsoft.com/office/drawing/2014/main" id="{7AE5A444-E3EC-4316-9D6D-AEC38235E3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1973580"/>
            <a:ext cx="2143125" cy="2910840"/>
          </a:xfrm>
          <a:prstGeom prst="rect">
            <a:avLst/>
          </a:prstGeom>
        </p:spPr>
      </p:pic>
    </p:spTree>
    <p:extLst>
      <p:ext uri="{BB962C8B-B14F-4D97-AF65-F5344CB8AC3E}">
        <p14:creationId xmlns:p14="http://schemas.microsoft.com/office/powerpoint/2010/main" val="2422018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3600" i="1" dirty="0">
                <a:ln w="0"/>
                <a:effectLst>
                  <a:outerShdw blurRad="38100" dist="19050" dir="2700000" algn="tl" rotWithShape="0">
                    <a:schemeClr val="dk1">
                      <a:alpha val="40000"/>
                    </a:schemeClr>
                  </a:outerShdw>
                </a:effectLst>
              </a:rPr>
              <a:t>ARCCIM-BTFA research partnership</a:t>
            </a:r>
          </a:p>
        </p:txBody>
      </p:sp>
      <p:sp>
        <p:nvSpPr>
          <p:cNvPr id="3" name="Content Placeholder 2"/>
          <p:cNvSpPr>
            <a:spLocks noGrp="1"/>
          </p:cNvSpPr>
          <p:nvPr>
            <p:ph idx="1"/>
          </p:nvPr>
        </p:nvSpPr>
        <p:spPr>
          <a:xfrm>
            <a:off x="822959" y="1905000"/>
            <a:ext cx="5273042" cy="3581400"/>
          </a:xfrm>
        </p:spPr>
        <p:txBody>
          <a:bodyPr>
            <a:normAutofit/>
          </a:bodyPr>
          <a:lstStyle/>
          <a:p>
            <a:pPr>
              <a:buFont typeface="Wingdings" panose="05000000000000000000" pitchFamily="2" charset="2"/>
              <a:buChar char="Ø"/>
            </a:pPr>
            <a:r>
              <a:rPr lang="en-AU" sz="2400" b="1" dirty="0">
                <a:solidFill>
                  <a:schemeClr val="accent2">
                    <a:lumMod val="75000"/>
                  </a:schemeClr>
                </a:solidFill>
              </a:rPr>
              <a:t>Benefits to organisation(s)</a:t>
            </a:r>
          </a:p>
          <a:p>
            <a:pPr lvl="2">
              <a:buFont typeface="Courier New" panose="02070309020205020404" pitchFamily="49" charset="0"/>
              <a:buChar char="o"/>
            </a:pPr>
            <a:r>
              <a:rPr lang="en-AU" sz="2400" dirty="0"/>
              <a:t>Gain research knowledge and capacity to:</a:t>
            </a:r>
          </a:p>
          <a:p>
            <a:pPr lvl="3">
              <a:buFont typeface="Arial" panose="020B0604020202020204" pitchFamily="34" charset="0"/>
              <a:buChar char="•"/>
            </a:pPr>
            <a:r>
              <a:rPr lang="en-AU" sz="2400" dirty="0"/>
              <a:t>Establish research infrastructure</a:t>
            </a:r>
          </a:p>
          <a:p>
            <a:pPr lvl="3">
              <a:buFont typeface="Arial" panose="020B0604020202020204" pitchFamily="34" charset="0"/>
              <a:buChar char="•"/>
            </a:pPr>
            <a:r>
              <a:rPr lang="en-AU" sz="2400" dirty="0"/>
              <a:t>Develop research culture professionally </a:t>
            </a:r>
          </a:p>
          <a:p>
            <a:pPr lvl="3">
              <a:buFont typeface="Arial" panose="020B0604020202020204" pitchFamily="34" charset="0"/>
              <a:buChar char="•"/>
            </a:pPr>
            <a:r>
              <a:rPr lang="en-AU" sz="2400" dirty="0"/>
              <a:t>Foster partnerships with other CAM researchers and academics </a:t>
            </a:r>
          </a:p>
          <a:p>
            <a:pPr>
              <a:buFont typeface="Wingdings" panose="05000000000000000000" pitchFamily="2" charset="2"/>
              <a:buChar char="Ø"/>
            </a:pPr>
            <a:endParaRPr lang="en-AU" sz="2000" dirty="0">
              <a:solidFill>
                <a:schemeClr val="accent2">
                  <a:lumMod val="75000"/>
                </a:schemeClr>
              </a:solidFill>
            </a:endParaRPr>
          </a:p>
          <a:p>
            <a:endParaRPr lang="en-US" sz="2000" dirty="0">
              <a:highlight>
                <a:srgbClr val="FFFF00"/>
              </a:highlight>
            </a:endParaRPr>
          </a:p>
        </p:txBody>
      </p:sp>
      <p:pic>
        <p:nvPicPr>
          <p:cNvPr id="9" name="Picture 8">
            <a:extLst>
              <a:ext uri="{FF2B5EF4-FFF2-40B4-BE49-F238E27FC236}">
                <a16:creationId xmlns:a16="http://schemas.microsoft.com/office/drawing/2014/main" id="{4251FA5B-8D10-4359-9600-2EB4DCD38C9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5559086"/>
            <a:ext cx="1600199" cy="542983"/>
          </a:xfrm>
          <a:prstGeom prst="rect">
            <a:avLst/>
          </a:prstGeom>
          <a:noFill/>
          <a:ln>
            <a:noFill/>
          </a:ln>
        </p:spPr>
      </p:pic>
      <p:pic>
        <p:nvPicPr>
          <p:cNvPr id="10" name="Picture 9" descr="A close up of a toy&#10;&#10;Description automatically generated">
            <a:extLst>
              <a:ext uri="{FF2B5EF4-FFF2-40B4-BE49-F238E27FC236}">
                <a16:creationId xmlns:a16="http://schemas.microsoft.com/office/drawing/2014/main" id="{7AE5A444-E3EC-4316-9D6D-AEC38235E3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1973580"/>
            <a:ext cx="2143125" cy="2910840"/>
          </a:xfrm>
          <a:prstGeom prst="rect">
            <a:avLst/>
          </a:prstGeom>
        </p:spPr>
      </p:pic>
    </p:spTree>
    <p:extLst>
      <p:ext uri="{BB962C8B-B14F-4D97-AF65-F5344CB8AC3E}">
        <p14:creationId xmlns:p14="http://schemas.microsoft.com/office/powerpoint/2010/main" val="2565481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3600" i="1" dirty="0">
                <a:ln w="0"/>
                <a:effectLst>
                  <a:outerShdw blurRad="38100" dist="19050" dir="2700000" algn="tl" rotWithShape="0">
                    <a:schemeClr val="dk1">
                      <a:alpha val="40000"/>
                    </a:schemeClr>
                  </a:outerShdw>
                </a:effectLst>
              </a:rPr>
              <a:t>ARCCIM-BTFA research partnership</a:t>
            </a:r>
          </a:p>
        </p:txBody>
      </p:sp>
      <p:sp>
        <p:nvSpPr>
          <p:cNvPr id="3" name="Content Placeholder 2"/>
          <p:cNvSpPr>
            <a:spLocks noGrp="1"/>
          </p:cNvSpPr>
          <p:nvPr>
            <p:ph idx="1"/>
          </p:nvPr>
        </p:nvSpPr>
        <p:spPr>
          <a:xfrm>
            <a:off x="822959" y="1973580"/>
            <a:ext cx="5273042" cy="3970020"/>
          </a:xfrm>
        </p:spPr>
        <p:txBody>
          <a:bodyPr>
            <a:normAutofit/>
          </a:bodyPr>
          <a:lstStyle/>
          <a:p>
            <a:pPr>
              <a:buFont typeface="Wingdings" panose="05000000000000000000" pitchFamily="2" charset="2"/>
              <a:buChar char="Ø"/>
            </a:pPr>
            <a:r>
              <a:rPr lang="en-AU" sz="2400" b="1" dirty="0">
                <a:solidFill>
                  <a:schemeClr val="accent2">
                    <a:lumMod val="75000"/>
                  </a:schemeClr>
                </a:solidFill>
              </a:rPr>
              <a:t>Benefits to profession  </a:t>
            </a:r>
          </a:p>
          <a:p>
            <a:pPr lvl="1">
              <a:buFont typeface="Courier New" panose="02070309020205020404" pitchFamily="49" charset="0"/>
              <a:buChar char="o"/>
            </a:pPr>
            <a:r>
              <a:rPr lang="en-AU" sz="2300" dirty="0"/>
              <a:t>Opportunities to develop:</a:t>
            </a:r>
          </a:p>
          <a:p>
            <a:pPr lvl="2">
              <a:buFont typeface="Courier New" panose="02070309020205020404" pitchFamily="49" charset="0"/>
              <a:buChar char="o"/>
            </a:pPr>
            <a:r>
              <a:rPr lang="en-AU" sz="1900" dirty="0"/>
              <a:t> quality evidence and resource base in which research can be undertaken and used by policy makers, service providers, practitioners and wider society </a:t>
            </a:r>
          </a:p>
          <a:p>
            <a:pPr lvl="2">
              <a:buFont typeface="Courier New" panose="02070309020205020404" pitchFamily="49" charset="0"/>
              <a:buChar char="o"/>
            </a:pPr>
            <a:r>
              <a:rPr lang="en-AU" sz="1900" dirty="0"/>
              <a:t>Enhanced professional sustainability and legitimacy </a:t>
            </a:r>
          </a:p>
          <a:p>
            <a:pPr lvl="2">
              <a:buFont typeface="Courier New" panose="02070309020205020404" pitchFamily="49" charset="0"/>
              <a:buChar char="o"/>
            </a:pPr>
            <a:r>
              <a:rPr lang="en-AU" sz="1900" dirty="0"/>
              <a:t>Influence within the political and regulatory context</a:t>
            </a:r>
          </a:p>
          <a:p>
            <a:pPr lvl="1">
              <a:buFont typeface="Courier New" panose="02070309020205020404" pitchFamily="49" charset="0"/>
              <a:buChar char="o"/>
            </a:pPr>
            <a:r>
              <a:rPr lang="en-AU" sz="2300" dirty="0"/>
              <a:t>Enhanced ability to contribute to broader CAM research agenda </a:t>
            </a:r>
          </a:p>
          <a:p>
            <a:pPr marL="0" indent="0">
              <a:buNone/>
            </a:pPr>
            <a:endParaRPr lang="en-US" sz="2000" dirty="0">
              <a:highlight>
                <a:srgbClr val="FFFF00"/>
              </a:highlight>
            </a:endParaRPr>
          </a:p>
        </p:txBody>
      </p:sp>
      <p:pic>
        <p:nvPicPr>
          <p:cNvPr id="9" name="Picture 8">
            <a:extLst>
              <a:ext uri="{FF2B5EF4-FFF2-40B4-BE49-F238E27FC236}">
                <a16:creationId xmlns:a16="http://schemas.microsoft.com/office/drawing/2014/main" id="{4251FA5B-8D10-4359-9600-2EB4DCD38C9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5559086"/>
            <a:ext cx="1600199" cy="542983"/>
          </a:xfrm>
          <a:prstGeom prst="rect">
            <a:avLst/>
          </a:prstGeom>
          <a:noFill/>
          <a:ln>
            <a:noFill/>
          </a:ln>
        </p:spPr>
      </p:pic>
      <p:pic>
        <p:nvPicPr>
          <p:cNvPr id="10" name="Picture 9" descr="A close up of a toy&#10;&#10;Description automatically generated">
            <a:extLst>
              <a:ext uri="{FF2B5EF4-FFF2-40B4-BE49-F238E27FC236}">
                <a16:creationId xmlns:a16="http://schemas.microsoft.com/office/drawing/2014/main" id="{7AE5A444-E3EC-4316-9D6D-AEC38235E3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1973580"/>
            <a:ext cx="2143125" cy="2910840"/>
          </a:xfrm>
          <a:prstGeom prst="rect">
            <a:avLst/>
          </a:prstGeom>
        </p:spPr>
      </p:pic>
    </p:spTree>
    <p:extLst>
      <p:ext uri="{BB962C8B-B14F-4D97-AF65-F5344CB8AC3E}">
        <p14:creationId xmlns:p14="http://schemas.microsoft.com/office/powerpoint/2010/main" val="1366580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i="1" dirty="0">
                <a:ln w="0"/>
                <a:solidFill>
                  <a:schemeClr val="tx1"/>
                </a:solidFill>
                <a:effectLst>
                  <a:outerShdw blurRad="38100" dist="19050" dir="2700000" algn="tl" rotWithShape="0">
                    <a:schemeClr val="dk1">
                      <a:alpha val="40000"/>
                    </a:schemeClr>
                  </a:outerShdw>
                </a:effectLst>
              </a:rPr>
              <a:t>ARCCIM-BTFA Research Partnership</a:t>
            </a:r>
          </a:p>
        </p:txBody>
      </p:sp>
      <p:sp>
        <p:nvSpPr>
          <p:cNvPr id="3" name="Content Placeholder 2"/>
          <p:cNvSpPr>
            <a:spLocks noGrp="1"/>
          </p:cNvSpPr>
          <p:nvPr>
            <p:ph sz="half" idx="1"/>
          </p:nvPr>
        </p:nvSpPr>
        <p:spPr>
          <a:xfrm>
            <a:off x="822960" y="1845734"/>
            <a:ext cx="5501640" cy="4023360"/>
          </a:xfrm>
        </p:spPr>
        <p:txBody>
          <a:bodyPr>
            <a:normAutofit/>
          </a:bodyPr>
          <a:lstStyle/>
          <a:p>
            <a:pPr>
              <a:buNone/>
            </a:pPr>
            <a:endParaRPr lang="en-US" dirty="0"/>
          </a:p>
          <a:p>
            <a:endParaRPr lang="en-US" sz="2400" dirty="0">
              <a:solidFill>
                <a:srgbClr val="0070C0"/>
              </a:solidFill>
            </a:endParaRPr>
          </a:p>
        </p:txBody>
      </p:sp>
      <p:sp>
        <p:nvSpPr>
          <p:cNvPr id="4" name="Content Placeholder 3">
            <a:extLst>
              <a:ext uri="{FF2B5EF4-FFF2-40B4-BE49-F238E27FC236}">
                <a16:creationId xmlns:a16="http://schemas.microsoft.com/office/drawing/2014/main" id="{C199F009-34FC-41CC-929D-5C71AC5F7755}"/>
              </a:ext>
            </a:extLst>
          </p:cNvPr>
          <p:cNvSpPr>
            <a:spLocks noGrp="1"/>
          </p:cNvSpPr>
          <p:nvPr>
            <p:ph sz="half" idx="2"/>
          </p:nvPr>
        </p:nvSpPr>
        <p:spPr>
          <a:xfrm>
            <a:off x="2743200" y="1845736"/>
            <a:ext cx="4419600" cy="4432827"/>
          </a:xfrm>
        </p:spPr>
        <p:txBody>
          <a:bodyPr>
            <a:normAutofit/>
          </a:bodyPr>
          <a:lstStyle/>
          <a:p>
            <a:endParaRPr lang="en-US" dirty="0">
              <a:solidFill>
                <a:srgbClr val="4D75C5"/>
              </a:solidFill>
            </a:endParaRPr>
          </a:p>
          <a:p>
            <a:endParaRPr lang="en-AU" dirty="0"/>
          </a:p>
        </p:txBody>
      </p:sp>
      <p:sp>
        <p:nvSpPr>
          <p:cNvPr id="6" name="Content Placeholder 2">
            <a:extLst>
              <a:ext uri="{FF2B5EF4-FFF2-40B4-BE49-F238E27FC236}">
                <a16:creationId xmlns:a16="http://schemas.microsoft.com/office/drawing/2014/main" id="{22DEE576-511D-469B-8F43-36F321897EF2}"/>
              </a:ext>
            </a:extLst>
          </p:cNvPr>
          <p:cNvSpPr txBox="1">
            <a:spLocks/>
          </p:cNvSpPr>
          <p:nvPr/>
        </p:nvSpPr>
        <p:spPr>
          <a:xfrm>
            <a:off x="609600" y="2057400"/>
            <a:ext cx="7315200" cy="422116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Calibri" panose="020F0502020204030204" pitchFamily="34" charset="0"/>
              <a:buNone/>
            </a:pPr>
            <a:endParaRPr lang="en-US"/>
          </a:p>
          <a:p>
            <a:endParaRPr lang="en-US" sz="2400" dirty="0">
              <a:solidFill>
                <a:srgbClr val="0070C0"/>
              </a:solidFill>
            </a:endParaRPr>
          </a:p>
        </p:txBody>
      </p:sp>
      <p:sp>
        <p:nvSpPr>
          <p:cNvPr id="7" name="Content Placeholder 2">
            <a:extLst>
              <a:ext uri="{FF2B5EF4-FFF2-40B4-BE49-F238E27FC236}">
                <a16:creationId xmlns:a16="http://schemas.microsoft.com/office/drawing/2014/main" id="{7900809D-8988-4CAE-A893-49686938D04B}"/>
              </a:ext>
            </a:extLst>
          </p:cNvPr>
          <p:cNvSpPr txBox="1">
            <a:spLocks/>
          </p:cNvSpPr>
          <p:nvPr/>
        </p:nvSpPr>
        <p:spPr>
          <a:xfrm>
            <a:off x="2438400" y="2057400"/>
            <a:ext cx="5638800" cy="3315250"/>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US" sz="3600" b="1" dirty="0">
                <a:solidFill>
                  <a:schemeClr val="accent2">
                    <a:lumMod val="75000"/>
                  </a:schemeClr>
                </a:solidFill>
              </a:rPr>
              <a:t>Active engagement of practitioners </a:t>
            </a:r>
          </a:p>
          <a:p>
            <a:pPr marL="0" indent="0" algn="ctr">
              <a:buNone/>
            </a:pPr>
            <a:r>
              <a:rPr lang="en-US" sz="3600" b="1" dirty="0">
                <a:solidFill>
                  <a:schemeClr val="accent2">
                    <a:lumMod val="75000"/>
                  </a:schemeClr>
                </a:solidFill>
              </a:rPr>
              <a:t>AND </a:t>
            </a:r>
          </a:p>
          <a:p>
            <a:pPr marL="0" indent="0" algn="ctr">
              <a:buNone/>
            </a:pPr>
            <a:r>
              <a:rPr lang="en-US" sz="3600" b="1" dirty="0">
                <a:solidFill>
                  <a:schemeClr val="accent2">
                    <a:lumMod val="75000"/>
                  </a:schemeClr>
                </a:solidFill>
              </a:rPr>
              <a:t>Teamwork across the profession</a:t>
            </a:r>
          </a:p>
          <a:p>
            <a:pPr marL="0" indent="0" algn="ctr">
              <a:buNone/>
            </a:pPr>
            <a:r>
              <a:rPr lang="en-US" sz="3600" b="1" dirty="0">
                <a:solidFill>
                  <a:schemeClr val="accent2">
                    <a:lumMod val="75000"/>
                  </a:schemeClr>
                </a:solidFill>
              </a:rPr>
              <a:t>IS</a:t>
            </a:r>
          </a:p>
          <a:p>
            <a:pPr marL="0" indent="0" algn="ctr">
              <a:buNone/>
            </a:pPr>
            <a:r>
              <a:rPr lang="en-US" sz="3600" b="1" dirty="0">
                <a:solidFill>
                  <a:schemeClr val="accent2">
                    <a:lumMod val="75000"/>
                  </a:schemeClr>
                </a:solidFill>
              </a:rPr>
              <a:t> The KEY to our success! </a:t>
            </a:r>
          </a:p>
          <a:p>
            <a:endParaRPr lang="en-US" sz="2400" dirty="0">
              <a:solidFill>
                <a:schemeClr val="tx1">
                  <a:lumMod val="50000"/>
                  <a:lumOff val="50000"/>
                </a:schemeClr>
              </a:solidFill>
            </a:endParaRPr>
          </a:p>
        </p:txBody>
      </p:sp>
      <p:pic>
        <p:nvPicPr>
          <p:cNvPr id="17" name="Picture 16" descr="A picture containing red, sitting&#10;&#10;Description automatically generated">
            <a:extLst>
              <a:ext uri="{FF2B5EF4-FFF2-40B4-BE49-F238E27FC236}">
                <a16:creationId xmlns:a16="http://schemas.microsoft.com/office/drawing/2014/main" id="{C4F5E0A1-FD9C-4D25-A1AE-8A5ED45B10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271" y="2286000"/>
            <a:ext cx="1815530" cy="3445387"/>
          </a:xfrm>
          <a:prstGeom prst="rect">
            <a:avLst/>
          </a:prstGeom>
        </p:spPr>
      </p:pic>
      <p:pic>
        <p:nvPicPr>
          <p:cNvPr id="8" name="Picture 7">
            <a:extLst>
              <a:ext uri="{FF2B5EF4-FFF2-40B4-BE49-F238E27FC236}">
                <a16:creationId xmlns:a16="http://schemas.microsoft.com/office/drawing/2014/main" id="{F503DA13-D5FB-45C0-A470-CE420AE15CB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2203" y="5692689"/>
            <a:ext cx="1600199" cy="542983"/>
          </a:xfrm>
          <a:prstGeom prst="rect">
            <a:avLst/>
          </a:prstGeom>
          <a:noFill/>
          <a:ln>
            <a:noFill/>
          </a:ln>
        </p:spPr>
      </p:pic>
    </p:spTree>
    <p:extLst>
      <p:ext uri="{BB962C8B-B14F-4D97-AF65-F5344CB8AC3E}">
        <p14:creationId xmlns:p14="http://schemas.microsoft.com/office/powerpoint/2010/main" val="425938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60438"/>
          </a:xfrm>
        </p:spPr>
        <p:txBody>
          <a:bodyPr>
            <a:noAutofit/>
          </a:bodyPr>
          <a:lstStyle/>
          <a:p>
            <a:r>
              <a:rPr lang="en-US" sz="3600" dirty="0">
                <a:ln w="0"/>
                <a:solidFill>
                  <a:schemeClr val="tx1"/>
                </a:solidFill>
                <a:effectLst>
                  <a:outerShdw blurRad="38100" dist="19050" dir="2700000" algn="tl" rotWithShape="0">
                    <a:schemeClr val="dk1">
                      <a:alpha val="40000"/>
                    </a:schemeClr>
                  </a:outerShdw>
                </a:effectLst>
              </a:rPr>
              <a:t>Presentation Overview</a:t>
            </a:r>
          </a:p>
        </p:txBody>
      </p:sp>
      <p:sp>
        <p:nvSpPr>
          <p:cNvPr id="3" name="Content Placeholder 2"/>
          <p:cNvSpPr>
            <a:spLocks noGrp="1"/>
          </p:cNvSpPr>
          <p:nvPr>
            <p:ph idx="1"/>
          </p:nvPr>
        </p:nvSpPr>
        <p:spPr>
          <a:xfrm>
            <a:off x="457200" y="2016684"/>
            <a:ext cx="7010400" cy="4231716"/>
          </a:xfrm>
        </p:spPr>
        <p:txBody>
          <a:bodyPr>
            <a:noAutofit/>
          </a:bodyPr>
          <a:lstStyle/>
          <a:p>
            <a:pPr marL="180000">
              <a:buFont typeface="Arial" panose="020B0604020202020204" pitchFamily="34" charset="0"/>
              <a:buChar char="•"/>
            </a:pPr>
            <a:r>
              <a:rPr lang="en-US" sz="2400" dirty="0">
                <a:solidFill>
                  <a:schemeClr val="tx1">
                    <a:lumMod val="50000"/>
                    <a:lumOff val="50000"/>
                  </a:schemeClr>
                </a:solidFill>
              </a:rPr>
              <a:t>Celebrating the past</a:t>
            </a:r>
          </a:p>
          <a:p>
            <a:pPr marL="180000">
              <a:buFont typeface="Arial" panose="020B0604020202020204" pitchFamily="34" charset="0"/>
              <a:buChar char="•"/>
            </a:pPr>
            <a:r>
              <a:rPr lang="en-US" sz="2400" dirty="0">
                <a:solidFill>
                  <a:schemeClr val="tx1">
                    <a:lumMod val="50000"/>
                    <a:lumOff val="50000"/>
                  </a:schemeClr>
                </a:solidFill>
              </a:rPr>
              <a:t>Accepting change</a:t>
            </a:r>
          </a:p>
          <a:p>
            <a:pPr marL="180000">
              <a:buFont typeface="Arial" panose="020B0604020202020204" pitchFamily="34" charset="0"/>
              <a:buChar char="•"/>
            </a:pPr>
            <a:r>
              <a:rPr lang="en-US" sz="2400" dirty="0">
                <a:solidFill>
                  <a:schemeClr val="tx1">
                    <a:lumMod val="50000"/>
                    <a:lumOff val="50000"/>
                  </a:schemeClr>
                </a:solidFill>
              </a:rPr>
              <a:t>The road in front </a:t>
            </a:r>
          </a:p>
          <a:p>
            <a:pPr marL="180000">
              <a:buFont typeface="Arial" panose="020B0604020202020204" pitchFamily="34" charset="0"/>
              <a:buChar char="•"/>
            </a:pPr>
            <a:r>
              <a:rPr lang="en-US" sz="2400" dirty="0">
                <a:solidFill>
                  <a:schemeClr val="tx1">
                    <a:lumMod val="50000"/>
                    <a:lumOff val="50000"/>
                  </a:schemeClr>
                </a:solidFill>
              </a:rPr>
              <a:t>Embracing future development </a:t>
            </a:r>
          </a:p>
          <a:p>
            <a:pPr marL="180000">
              <a:buFont typeface="Arial" panose="020B0604020202020204" pitchFamily="34" charset="0"/>
              <a:buChar char="•"/>
            </a:pPr>
            <a:r>
              <a:rPr lang="en-US" sz="2400" dirty="0">
                <a:solidFill>
                  <a:schemeClr val="tx1">
                    <a:lumMod val="50000"/>
                    <a:lumOff val="50000"/>
                  </a:schemeClr>
                </a:solidFill>
              </a:rPr>
              <a:t>ARCCIM-BTFA research partnership </a:t>
            </a:r>
          </a:p>
          <a:p>
            <a:pPr marL="180000">
              <a:buFont typeface="Arial" panose="020B0604020202020204" pitchFamily="34" charset="0"/>
              <a:buChar char="•"/>
            </a:pPr>
            <a:r>
              <a:rPr lang="en-US" sz="2400" dirty="0">
                <a:solidFill>
                  <a:schemeClr val="tx1">
                    <a:lumMod val="50000"/>
                    <a:lumOff val="50000"/>
                  </a:schemeClr>
                </a:solidFill>
              </a:rPr>
              <a:t>Results and future opportunities </a:t>
            </a:r>
          </a:p>
          <a:p>
            <a:pPr marL="180000">
              <a:buFont typeface="Arial" panose="020B0604020202020204" pitchFamily="34" charset="0"/>
              <a:buChar char="•"/>
            </a:pPr>
            <a:r>
              <a:rPr lang="en-US" sz="2400" dirty="0">
                <a:solidFill>
                  <a:schemeClr val="tx1">
                    <a:lumMod val="50000"/>
                    <a:lumOff val="50000"/>
                  </a:schemeClr>
                </a:solidFill>
              </a:rPr>
              <a:t>Key messages  </a:t>
            </a:r>
          </a:p>
          <a:p>
            <a:pPr marL="180000">
              <a:buFont typeface="Arial" panose="020B0604020202020204" pitchFamily="34" charset="0"/>
              <a:buChar char="•"/>
            </a:pPr>
            <a:r>
              <a:rPr lang="en-US" sz="2400" dirty="0">
                <a:solidFill>
                  <a:schemeClr val="tx1">
                    <a:lumMod val="50000"/>
                    <a:lumOff val="50000"/>
                  </a:schemeClr>
                </a:solidFill>
              </a:rPr>
              <a:t>Ongoing information and contact details </a:t>
            </a:r>
          </a:p>
        </p:txBody>
      </p:sp>
      <p:pic>
        <p:nvPicPr>
          <p:cNvPr id="6" name="Picture 5" descr="A close up of a toy&#10;&#10;Description automatically generated">
            <a:extLst>
              <a:ext uri="{FF2B5EF4-FFF2-40B4-BE49-F238E27FC236}">
                <a16:creationId xmlns:a16="http://schemas.microsoft.com/office/drawing/2014/main" id="{C2A5BC03-14EF-4D10-B00E-536F8C1E5D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5088" y="1056246"/>
            <a:ext cx="2119312" cy="1592859"/>
          </a:xfrm>
          <a:prstGeom prst="rect">
            <a:avLst/>
          </a:prstGeom>
        </p:spPr>
      </p:pic>
      <p:pic>
        <p:nvPicPr>
          <p:cNvPr id="5" name="Picture 4">
            <a:extLst>
              <a:ext uri="{FF2B5EF4-FFF2-40B4-BE49-F238E27FC236}">
                <a16:creationId xmlns:a16="http://schemas.microsoft.com/office/drawing/2014/main" id="{CC512D9A-9E65-4859-A32E-15719D97BBE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5200" y="5650901"/>
            <a:ext cx="1600199" cy="542983"/>
          </a:xfrm>
          <a:prstGeom prst="rect">
            <a:avLst/>
          </a:prstGeom>
          <a:noFill/>
          <a:ln>
            <a:noFill/>
          </a:ln>
        </p:spPr>
      </p:pic>
    </p:spTree>
    <p:extLst>
      <p:ext uri="{BB962C8B-B14F-4D97-AF65-F5344CB8AC3E}">
        <p14:creationId xmlns:p14="http://schemas.microsoft.com/office/powerpoint/2010/main" val="3937147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i="1" dirty="0">
                <a:ln w="0"/>
                <a:solidFill>
                  <a:schemeClr val="tx1"/>
                </a:solidFill>
                <a:effectLst>
                  <a:outerShdw blurRad="38100" dist="19050" dir="2700000" algn="tl" rotWithShape="0">
                    <a:schemeClr val="dk1">
                      <a:alpha val="40000"/>
                    </a:schemeClr>
                  </a:outerShdw>
                </a:effectLst>
              </a:rPr>
              <a:t>ARCCIM-BTFA Research Partnership</a:t>
            </a:r>
          </a:p>
        </p:txBody>
      </p:sp>
      <p:sp>
        <p:nvSpPr>
          <p:cNvPr id="3" name="Content Placeholder 2"/>
          <p:cNvSpPr>
            <a:spLocks noGrp="1"/>
          </p:cNvSpPr>
          <p:nvPr>
            <p:ph sz="half" idx="1"/>
          </p:nvPr>
        </p:nvSpPr>
        <p:spPr>
          <a:xfrm>
            <a:off x="822960" y="1845734"/>
            <a:ext cx="5501640" cy="4023360"/>
          </a:xfrm>
        </p:spPr>
        <p:txBody>
          <a:bodyPr>
            <a:normAutofit/>
          </a:bodyPr>
          <a:lstStyle/>
          <a:p>
            <a:pPr>
              <a:buNone/>
            </a:pPr>
            <a:endParaRPr lang="en-US" dirty="0"/>
          </a:p>
          <a:p>
            <a:endParaRPr lang="en-US" sz="2400" dirty="0">
              <a:solidFill>
                <a:srgbClr val="0070C0"/>
              </a:solidFill>
            </a:endParaRPr>
          </a:p>
        </p:txBody>
      </p:sp>
      <p:sp>
        <p:nvSpPr>
          <p:cNvPr id="4" name="Content Placeholder 3">
            <a:extLst>
              <a:ext uri="{FF2B5EF4-FFF2-40B4-BE49-F238E27FC236}">
                <a16:creationId xmlns:a16="http://schemas.microsoft.com/office/drawing/2014/main" id="{C199F009-34FC-41CC-929D-5C71AC5F7755}"/>
              </a:ext>
            </a:extLst>
          </p:cNvPr>
          <p:cNvSpPr>
            <a:spLocks noGrp="1"/>
          </p:cNvSpPr>
          <p:nvPr>
            <p:ph sz="half" idx="2"/>
          </p:nvPr>
        </p:nvSpPr>
        <p:spPr>
          <a:xfrm>
            <a:off x="822960" y="1845736"/>
            <a:ext cx="7711440" cy="4432827"/>
          </a:xfrm>
        </p:spPr>
        <p:txBody>
          <a:bodyPr>
            <a:normAutofit/>
          </a:bodyPr>
          <a:lstStyle/>
          <a:p>
            <a:endParaRPr lang="en-US" dirty="0">
              <a:solidFill>
                <a:srgbClr val="4D75C5"/>
              </a:solidFill>
            </a:endParaRPr>
          </a:p>
          <a:p>
            <a:endParaRPr lang="en-AU" dirty="0"/>
          </a:p>
        </p:txBody>
      </p:sp>
      <p:sp>
        <p:nvSpPr>
          <p:cNvPr id="6" name="Content Placeholder 2">
            <a:extLst>
              <a:ext uri="{FF2B5EF4-FFF2-40B4-BE49-F238E27FC236}">
                <a16:creationId xmlns:a16="http://schemas.microsoft.com/office/drawing/2014/main" id="{22DEE576-511D-469B-8F43-36F321897EF2}"/>
              </a:ext>
            </a:extLst>
          </p:cNvPr>
          <p:cNvSpPr txBox="1">
            <a:spLocks/>
          </p:cNvSpPr>
          <p:nvPr/>
        </p:nvSpPr>
        <p:spPr>
          <a:xfrm>
            <a:off x="609600" y="2057400"/>
            <a:ext cx="7315200" cy="422116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Calibri" panose="020F0502020204030204" pitchFamily="34" charset="0"/>
              <a:buNone/>
            </a:pPr>
            <a:endParaRPr lang="en-US"/>
          </a:p>
          <a:p>
            <a:endParaRPr lang="en-US" sz="2400" dirty="0">
              <a:solidFill>
                <a:srgbClr val="0070C0"/>
              </a:solidFill>
            </a:endParaRPr>
          </a:p>
        </p:txBody>
      </p:sp>
      <p:sp>
        <p:nvSpPr>
          <p:cNvPr id="7" name="Content Placeholder 2">
            <a:extLst>
              <a:ext uri="{FF2B5EF4-FFF2-40B4-BE49-F238E27FC236}">
                <a16:creationId xmlns:a16="http://schemas.microsoft.com/office/drawing/2014/main" id="{7900809D-8988-4CAE-A893-49686938D04B}"/>
              </a:ext>
            </a:extLst>
          </p:cNvPr>
          <p:cNvSpPr txBox="1">
            <a:spLocks/>
          </p:cNvSpPr>
          <p:nvPr/>
        </p:nvSpPr>
        <p:spPr>
          <a:xfrm>
            <a:off x="2438400" y="2285999"/>
            <a:ext cx="5638800" cy="2997221"/>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en-US" sz="2400" b="1" dirty="0">
                <a:solidFill>
                  <a:schemeClr val="accent2">
                    <a:lumMod val="75000"/>
                  </a:schemeClr>
                </a:solidFill>
              </a:rPr>
              <a:t>Immediate opportunities: </a:t>
            </a:r>
          </a:p>
          <a:p>
            <a:pPr lvl="1"/>
            <a:r>
              <a:rPr lang="en-US" sz="2400" dirty="0">
                <a:solidFill>
                  <a:schemeClr val="tx1">
                    <a:lumMod val="50000"/>
                    <a:lumOff val="50000"/>
                  </a:schemeClr>
                </a:solidFill>
              </a:rPr>
              <a:t>Practitioner engagement – Leadership program &amp; PRACI</a:t>
            </a:r>
          </a:p>
          <a:p>
            <a:pPr lvl="1"/>
            <a:r>
              <a:rPr lang="en-US" sz="2400" dirty="0">
                <a:solidFill>
                  <a:schemeClr val="tx1">
                    <a:lumMod val="50000"/>
                    <a:lumOff val="50000"/>
                  </a:schemeClr>
                </a:solidFill>
              </a:rPr>
              <a:t>Practitioner research skill development</a:t>
            </a:r>
          </a:p>
          <a:p>
            <a:pPr lvl="1"/>
            <a:r>
              <a:rPr lang="en-US" sz="2400" dirty="0">
                <a:solidFill>
                  <a:schemeClr val="tx1">
                    <a:lumMod val="50000"/>
                    <a:lumOff val="50000"/>
                  </a:schemeClr>
                </a:solidFill>
              </a:rPr>
              <a:t>Organisational research infrastructure development</a:t>
            </a:r>
          </a:p>
          <a:p>
            <a:pPr lvl="1"/>
            <a:r>
              <a:rPr lang="en-US" sz="2400" dirty="0">
                <a:solidFill>
                  <a:schemeClr val="tx1">
                    <a:lumMod val="50000"/>
                    <a:lumOff val="50000"/>
                  </a:schemeClr>
                </a:solidFill>
              </a:rPr>
              <a:t>Teamwork and partnerships within and across Associations</a:t>
            </a:r>
          </a:p>
        </p:txBody>
      </p:sp>
      <p:pic>
        <p:nvPicPr>
          <p:cNvPr id="17" name="Picture 16" descr="A picture containing red, sitting&#10;&#10;Description automatically generated">
            <a:extLst>
              <a:ext uri="{FF2B5EF4-FFF2-40B4-BE49-F238E27FC236}">
                <a16:creationId xmlns:a16="http://schemas.microsoft.com/office/drawing/2014/main" id="{C4F5E0A1-FD9C-4D25-A1AE-8A5ED45B10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271" y="2286000"/>
            <a:ext cx="1815530" cy="3445387"/>
          </a:xfrm>
          <a:prstGeom prst="rect">
            <a:avLst/>
          </a:prstGeom>
        </p:spPr>
      </p:pic>
      <p:pic>
        <p:nvPicPr>
          <p:cNvPr id="8" name="Picture 7">
            <a:extLst>
              <a:ext uri="{FF2B5EF4-FFF2-40B4-BE49-F238E27FC236}">
                <a16:creationId xmlns:a16="http://schemas.microsoft.com/office/drawing/2014/main" id="{F503DA13-D5FB-45C0-A470-CE420AE15CB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2203" y="5692689"/>
            <a:ext cx="1600199" cy="542983"/>
          </a:xfrm>
          <a:prstGeom prst="rect">
            <a:avLst/>
          </a:prstGeom>
          <a:noFill/>
          <a:ln>
            <a:noFill/>
          </a:ln>
        </p:spPr>
      </p:pic>
    </p:spTree>
    <p:extLst>
      <p:ext uri="{BB962C8B-B14F-4D97-AF65-F5344CB8AC3E}">
        <p14:creationId xmlns:p14="http://schemas.microsoft.com/office/powerpoint/2010/main" val="415617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i="1" dirty="0">
                <a:ln w="0"/>
                <a:solidFill>
                  <a:schemeClr val="tx1"/>
                </a:solidFill>
                <a:effectLst>
                  <a:outerShdw blurRad="38100" dist="19050" dir="2700000" algn="tl" rotWithShape="0">
                    <a:schemeClr val="dk1">
                      <a:alpha val="40000"/>
                    </a:schemeClr>
                  </a:outerShdw>
                </a:effectLst>
              </a:rPr>
              <a:t>ARCCIM-BTFA Research Partnership</a:t>
            </a:r>
          </a:p>
        </p:txBody>
      </p:sp>
      <p:sp>
        <p:nvSpPr>
          <p:cNvPr id="3" name="Content Placeholder 2"/>
          <p:cNvSpPr>
            <a:spLocks noGrp="1"/>
          </p:cNvSpPr>
          <p:nvPr>
            <p:ph sz="half" idx="1"/>
          </p:nvPr>
        </p:nvSpPr>
        <p:spPr>
          <a:xfrm>
            <a:off x="822960" y="1845734"/>
            <a:ext cx="5501640" cy="4023360"/>
          </a:xfrm>
        </p:spPr>
        <p:txBody>
          <a:bodyPr>
            <a:normAutofit/>
          </a:bodyPr>
          <a:lstStyle/>
          <a:p>
            <a:pPr>
              <a:buNone/>
            </a:pPr>
            <a:endParaRPr lang="en-US" dirty="0"/>
          </a:p>
          <a:p>
            <a:endParaRPr lang="en-US" sz="2400" dirty="0">
              <a:solidFill>
                <a:srgbClr val="0070C0"/>
              </a:solidFill>
            </a:endParaRPr>
          </a:p>
        </p:txBody>
      </p:sp>
      <p:sp>
        <p:nvSpPr>
          <p:cNvPr id="4" name="Content Placeholder 3">
            <a:extLst>
              <a:ext uri="{FF2B5EF4-FFF2-40B4-BE49-F238E27FC236}">
                <a16:creationId xmlns:a16="http://schemas.microsoft.com/office/drawing/2014/main" id="{C199F009-34FC-41CC-929D-5C71AC5F7755}"/>
              </a:ext>
            </a:extLst>
          </p:cNvPr>
          <p:cNvSpPr>
            <a:spLocks noGrp="1"/>
          </p:cNvSpPr>
          <p:nvPr>
            <p:ph sz="half" idx="2"/>
          </p:nvPr>
        </p:nvSpPr>
        <p:spPr>
          <a:xfrm>
            <a:off x="822960" y="1845736"/>
            <a:ext cx="7711440" cy="4432827"/>
          </a:xfrm>
        </p:spPr>
        <p:txBody>
          <a:bodyPr>
            <a:normAutofit/>
          </a:bodyPr>
          <a:lstStyle/>
          <a:p>
            <a:endParaRPr lang="en-US" dirty="0">
              <a:solidFill>
                <a:srgbClr val="4D75C5"/>
              </a:solidFill>
            </a:endParaRPr>
          </a:p>
          <a:p>
            <a:endParaRPr lang="en-AU" dirty="0"/>
          </a:p>
        </p:txBody>
      </p:sp>
      <p:sp>
        <p:nvSpPr>
          <p:cNvPr id="6" name="Content Placeholder 2">
            <a:extLst>
              <a:ext uri="{FF2B5EF4-FFF2-40B4-BE49-F238E27FC236}">
                <a16:creationId xmlns:a16="http://schemas.microsoft.com/office/drawing/2014/main" id="{22DEE576-511D-469B-8F43-36F321897EF2}"/>
              </a:ext>
            </a:extLst>
          </p:cNvPr>
          <p:cNvSpPr txBox="1">
            <a:spLocks/>
          </p:cNvSpPr>
          <p:nvPr/>
        </p:nvSpPr>
        <p:spPr>
          <a:xfrm>
            <a:off x="609600" y="2057400"/>
            <a:ext cx="7315200" cy="422116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Calibri" panose="020F0502020204030204" pitchFamily="34" charset="0"/>
              <a:buNone/>
            </a:pPr>
            <a:endParaRPr lang="en-US"/>
          </a:p>
          <a:p>
            <a:endParaRPr lang="en-US" sz="2400" dirty="0">
              <a:solidFill>
                <a:srgbClr val="0070C0"/>
              </a:solidFill>
            </a:endParaRPr>
          </a:p>
        </p:txBody>
      </p:sp>
      <p:sp>
        <p:nvSpPr>
          <p:cNvPr id="7" name="Content Placeholder 2">
            <a:extLst>
              <a:ext uri="{FF2B5EF4-FFF2-40B4-BE49-F238E27FC236}">
                <a16:creationId xmlns:a16="http://schemas.microsoft.com/office/drawing/2014/main" id="{7900809D-8988-4CAE-A893-49686938D04B}"/>
              </a:ext>
            </a:extLst>
          </p:cNvPr>
          <p:cNvSpPr txBox="1">
            <a:spLocks/>
          </p:cNvSpPr>
          <p:nvPr/>
        </p:nvSpPr>
        <p:spPr>
          <a:xfrm>
            <a:off x="2438400" y="2590800"/>
            <a:ext cx="5638800" cy="236220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en-US" sz="2400" b="1" dirty="0">
                <a:solidFill>
                  <a:schemeClr val="accent2">
                    <a:lumMod val="75000"/>
                  </a:schemeClr>
                </a:solidFill>
              </a:rPr>
              <a:t>Longer term goals: </a:t>
            </a:r>
          </a:p>
          <a:p>
            <a:pPr lvl="1"/>
            <a:r>
              <a:rPr lang="en-US" sz="2400" dirty="0">
                <a:solidFill>
                  <a:schemeClr val="tx1">
                    <a:lumMod val="50000"/>
                    <a:lumOff val="50000"/>
                  </a:schemeClr>
                </a:solidFill>
              </a:rPr>
              <a:t>Teamwork and collaboration nationally </a:t>
            </a:r>
          </a:p>
          <a:p>
            <a:pPr lvl="1"/>
            <a:r>
              <a:rPr lang="en-US" sz="2400" dirty="0">
                <a:solidFill>
                  <a:schemeClr val="tx1">
                    <a:lumMod val="50000"/>
                    <a:lumOff val="50000"/>
                  </a:schemeClr>
                </a:solidFill>
              </a:rPr>
              <a:t>Collaboration internationally  </a:t>
            </a:r>
          </a:p>
          <a:p>
            <a:pPr lvl="1"/>
            <a:r>
              <a:rPr lang="en-US" sz="2400" dirty="0">
                <a:solidFill>
                  <a:schemeClr val="tx1">
                    <a:lumMod val="50000"/>
                    <a:lumOff val="50000"/>
                  </a:schemeClr>
                </a:solidFill>
              </a:rPr>
              <a:t>Influence policy and decision makers </a:t>
            </a:r>
          </a:p>
          <a:p>
            <a:endParaRPr lang="en-US" sz="2400" dirty="0">
              <a:solidFill>
                <a:schemeClr val="tx1">
                  <a:lumMod val="50000"/>
                  <a:lumOff val="50000"/>
                </a:schemeClr>
              </a:solidFill>
            </a:endParaRPr>
          </a:p>
        </p:txBody>
      </p:sp>
      <p:pic>
        <p:nvPicPr>
          <p:cNvPr id="17" name="Picture 16" descr="A picture containing red, sitting&#10;&#10;Description automatically generated">
            <a:extLst>
              <a:ext uri="{FF2B5EF4-FFF2-40B4-BE49-F238E27FC236}">
                <a16:creationId xmlns:a16="http://schemas.microsoft.com/office/drawing/2014/main" id="{C4F5E0A1-FD9C-4D25-A1AE-8A5ED45B10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271" y="2286000"/>
            <a:ext cx="1815530" cy="3445387"/>
          </a:xfrm>
          <a:prstGeom prst="rect">
            <a:avLst/>
          </a:prstGeom>
        </p:spPr>
      </p:pic>
      <p:pic>
        <p:nvPicPr>
          <p:cNvPr id="8" name="Picture 7">
            <a:extLst>
              <a:ext uri="{FF2B5EF4-FFF2-40B4-BE49-F238E27FC236}">
                <a16:creationId xmlns:a16="http://schemas.microsoft.com/office/drawing/2014/main" id="{F503DA13-D5FB-45C0-A470-CE420AE15CB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2203" y="5692689"/>
            <a:ext cx="1600199" cy="542983"/>
          </a:xfrm>
          <a:prstGeom prst="rect">
            <a:avLst/>
          </a:prstGeom>
          <a:noFill/>
          <a:ln>
            <a:noFill/>
          </a:ln>
        </p:spPr>
      </p:pic>
    </p:spTree>
    <p:extLst>
      <p:ext uri="{BB962C8B-B14F-4D97-AF65-F5344CB8AC3E}">
        <p14:creationId xmlns:p14="http://schemas.microsoft.com/office/powerpoint/2010/main" val="1414202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person wearing a hat&#10;&#10;Description automatically generated">
            <a:extLst>
              <a:ext uri="{FF2B5EF4-FFF2-40B4-BE49-F238E27FC236}">
                <a16:creationId xmlns:a16="http://schemas.microsoft.com/office/drawing/2014/main" id="{AD4E83F9-3B99-493F-92D0-693DA2B2414D}"/>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4335" y="1165246"/>
            <a:ext cx="7752969" cy="4070308"/>
          </a:xfrm>
          <a:prstGeom prst="rect">
            <a:avLst/>
          </a:prstGeom>
        </p:spPr>
      </p:pic>
    </p:spTree>
    <p:extLst>
      <p:ext uri="{BB962C8B-B14F-4D97-AF65-F5344CB8AC3E}">
        <p14:creationId xmlns:p14="http://schemas.microsoft.com/office/powerpoint/2010/main" val="3013939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609600"/>
          </a:xfrm>
        </p:spPr>
        <p:txBody>
          <a:bodyPr>
            <a:noAutofit/>
          </a:bodyPr>
          <a:lstStyle/>
          <a:p>
            <a:r>
              <a:rPr lang="en-US" sz="3600" i="1" dirty="0">
                <a:ln w="0"/>
                <a:solidFill>
                  <a:schemeClr val="tx1"/>
                </a:solidFill>
                <a:effectLst>
                  <a:outerShdw blurRad="38100" dist="19050" dir="2700000" algn="tl" rotWithShape="0">
                    <a:schemeClr val="dk1">
                      <a:alpha val="40000"/>
                    </a:schemeClr>
                  </a:outerShdw>
                </a:effectLst>
              </a:rPr>
              <a:t>ARCCIM-BTFA research partnership</a:t>
            </a:r>
          </a:p>
        </p:txBody>
      </p:sp>
      <p:graphicFrame>
        <p:nvGraphicFramePr>
          <p:cNvPr id="14" name="Content Placeholder 13">
            <a:extLst>
              <a:ext uri="{FF2B5EF4-FFF2-40B4-BE49-F238E27FC236}">
                <a16:creationId xmlns:a16="http://schemas.microsoft.com/office/drawing/2014/main" id="{B506B562-D1CC-4AD6-BDD0-4038BFD71C89}"/>
              </a:ext>
            </a:extLst>
          </p:cNvPr>
          <p:cNvGraphicFramePr>
            <a:graphicFrameLocks noGrp="1"/>
          </p:cNvGraphicFramePr>
          <p:nvPr>
            <p:ph idx="1"/>
            <p:extLst>
              <p:ext uri="{D42A27DB-BD31-4B8C-83A1-F6EECF244321}">
                <p14:modId xmlns:p14="http://schemas.microsoft.com/office/powerpoint/2010/main" val="2362956045"/>
              </p:ext>
            </p:extLst>
          </p:nvPr>
        </p:nvGraphicFramePr>
        <p:xfrm>
          <a:off x="609600" y="1066800"/>
          <a:ext cx="8077200" cy="5181598"/>
        </p:xfrm>
        <a:graphic>
          <a:graphicData uri="http://schemas.openxmlformats.org/drawingml/2006/table">
            <a:tbl>
              <a:tblPr firstRow="1" firstCol="1" bandRow="1"/>
              <a:tblGrid>
                <a:gridCol w="889710">
                  <a:extLst>
                    <a:ext uri="{9D8B030D-6E8A-4147-A177-3AD203B41FA5}">
                      <a16:colId xmlns:a16="http://schemas.microsoft.com/office/drawing/2014/main" val="4159438410"/>
                    </a:ext>
                  </a:extLst>
                </a:gridCol>
                <a:gridCol w="1428260">
                  <a:extLst>
                    <a:ext uri="{9D8B030D-6E8A-4147-A177-3AD203B41FA5}">
                      <a16:colId xmlns:a16="http://schemas.microsoft.com/office/drawing/2014/main" val="3604620682"/>
                    </a:ext>
                  </a:extLst>
                </a:gridCol>
                <a:gridCol w="3731532">
                  <a:extLst>
                    <a:ext uri="{9D8B030D-6E8A-4147-A177-3AD203B41FA5}">
                      <a16:colId xmlns:a16="http://schemas.microsoft.com/office/drawing/2014/main" val="3440798104"/>
                    </a:ext>
                  </a:extLst>
                </a:gridCol>
                <a:gridCol w="967395">
                  <a:extLst>
                    <a:ext uri="{9D8B030D-6E8A-4147-A177-3AD203B41FA5}">
                      <a16:colId xmlns:a16="http://schemas.microsoft.com/office/drawing/2014/main" val="3289007816"/>
                    </a:ext>
                  </a:extLst>
                </a:gridCol>
                <a:gridCol w="1060303">
                  <a:extLst>
                    <a:ext uri="{9D8B030D-6E8A-4147-A177-3AD203B41FA5}">
                      <a16:colId xmlns:a16="http://schemas.microsoft.com/office/drawing/2014/main" val="3428137002"/>
                    </a:ext>
                  </a:extLst>
                </a:gridCol>
              </a:tblGrid>
              <a:tr h="263456">
                <a:tc gridSpan="5">
                  <a:txBody>
                    <a:bodyPr/>
                    <a:lstStyle/>
                    <a:p>
                      <a:pPr>
                        <a:lnSpc>
                          <a:spcPct val="107000"/>
                        </a:lnSpc>
                        <a:spcAft>
                          <a:spcPts val="0"/>
                        </a:spcAft>
                      </a:pPr>
                      <a:r>
                        <a:rPr lang="en-AU" sz="7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BTFA/ARCCIM RESEARCH CAPACITY DEVELOPMENT – INDICATIVE TIMELINES 2019-2020 – Year 1 of 3 year program</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971997865"/>
                  </a:ext>
                </a:extLst>
              </a:tr>
              <a:tr h="255291">
                <a:tc>
                  <a:txBody>
                    <a:bodyPr/>
                    <a:lstStyle/>
                    <a:p>
                      <a:pPr>
                        <a:lnSpc>
                          <a:spcPct val="107000"/>
                        </a:lnSpc>
                        <a:spcAft>
                          <a:spcPts val="0"/>
                        </a:spcAft>
                      </a:pPr>
                      <a:r>
                        <a:rPr lang="en-AU" sz="700" b="1">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PROPOSED TIMELINE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tc>
                  <a:txBody>
                    <a:bodyPr/>
                    <a:lstStyle/>
                    <a:p>
                      <a:pPr>
                        <a:lnSpc>
                          <a:spcPct val="107000"/>
                        </a:lnSpc>
                        <a:spcAft>
                          <a:spcPts val="0"/>
                        </a:spcAft>
                      </a:pPr>
                      <a:r>
                        <a:rPr lang="en-AU" sz="700" b="1">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b="1">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PROGRAM AREA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tc>
                  <a:txBody>
                    <a:bodyPr/>
                    <a:lstStyle/>
                    <a:p>
                      <a:pPr>
                        <a:lnSpc>
                          <a:spcPct val="107000"/>
                        </a:lnSpc>
                        <a:spcAft>
                          <a:spcPts val="0"/>
                        </a:spcAft>
                      </a:pPr>
                      <a:r>
                        <a:rPr lang="en-AU" sz="700" b="1" dirty="0">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 </a:t>
                      </a:r>
                      <a:endParaRPr lang="en-AU" sz="7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b="1" dirty="0">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ACTIVITY </a:t>
                      </a:r>
                      <a:endParaRPr lang="en-AU" sz="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tc>
                  <a:txBody>
                    <a:bodyPr/>
                    <a:lstStyle/>
                    <a:p>
                      <a:pPr>
                        <a:lnSpc>
                          <a:spcPct val="107000"/>
                        </a:lnSpc>
                        <a:spcAft>
                          <a:spcPts val="0"/>
                        </a:spcAft>
                      </a:pPr>
                      <a:r>
                        <a:rPr lang="en-AU" sz="700" b="1" i="1">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ANTICIPATED DELIVERABLES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tc>
                  <a:txBody>
                    <a:bodyPr/>
                    <a:lstStyle/>
                    <a:p>
                      <a:pPr>
                        <a:lnSpc>
                          <a:spcPct val="107000"/>
                        </a:lnSpc>
                        <a:spcAft>
                          <a:spcPts val="0"/>
                        </a:spcAft>
                      </a:pPr>
                      <a:r>
                        <a:rPr lang="en-AU" sz="700" b="1">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b="1">
                          <a:solidFill>
                            <a:srgbClr val="FFFFFF"/>
                          </a:solidFill>
                          <a:effectLst/>
                          <a:latin typeface="Arial Narrow" panose="020B0606020202030204" pitchFamily="34" charset="0"/>
                          <a:ea typeface="Times New Roman" panose="02020603050405020304" pitchFamily="18" charset="0"/>
                          <a:cs typeface="Times New Roman" panose="02020603050405020304" pitchFamily="18" charset="0"/>
                        </a:rPr>
                        <a:t>STATUS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extLst>
                  <a:ext uri="{0D108BD9-81ED-4DB2-BD59-A6C34878D82A}">
                    <a16:rowId xmlns:a16="http://schemas.microsoft.com/office/drawing/2014/main" val="2661292462"/>
                  </a:ext>
                </a:extLst>
              </a:tr>
              <a:tr h="255364">
                <a:tc>
                  <a:txBody>
                    <a:bodyPr/>
                    <a:lstStyle/>
                    <a:p>
                      <a:pPr>
                        <a:lnSpc>
                          <a:spcPct val="107000"/>
                        </a:lnSpc>
                        <a:spcAft>
                          <a:spcPts val="0"/>
                        </a:spcAft>
                      </a:pP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September 2019</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Program Administration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BTFA &amp; UTS Gift Agreement negotiated and signed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Executed Agreement</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Completed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3770559261"/>
                  </a:ext>
                </a:extLst>
              </a:tr>
              <a:tr h="648355">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November 2019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9</a:t>
                      </a:r>
                      <a:r>
                        <a:rPr lang="en-AU" sz="700" baseline="30000">
                          <a:effectLst/>
                          <a:latin typeface="Arial Narrow" panose="020B0606020202030204" pitchFamily="34" charset="0"/>
                          <a:ea typeface="Times New Roman" panose="02020603050405020304" pitchFamily="18" charset="0"/>
                          <a:cs typeface="Times New Roman" panose="02020603050405020304" pitchFamily="18" charset="0"/>
                        </a:rPr>
                        <a:t>th</a:t>
                      </a:r>
                      <a:r>
                        <a:rPr lang="en-AU" sz="700">
                          <a:effectLst/>
                          <a:latin typeface="Arial Narrow" panose="020B0606020202030204" pitchFamily="34" charset="0"/>
                          <a:ea typeface="Times New Roman" panose="02020603050405020304" pitchFamily="18" charset="0"/>
                          <a:cs typeface="Times New Roman" panose="02020603050405020304" pitchFamily="18" charset="0"/>
                        </a:rPr>
                        <a: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Research Leadership Initiative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PRACI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Research seminars/workshops</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dirty="0">
                          <a:effectLst/>
                          <a:latin typeface="Arial Narrow" panose="020B0606020202030204" pitchFamily="34" charset="0"/>
                          <a:ea typeface="Times New Roman" panose="02020603050405020304" pitchFamily="18" charset="0"/>
                          <a:cs typeface="Times New Roman" panose="02020603050405020304" pitchFamily="18" charset="0"/>
                        </a:rPr>
                        <a:t>General overview, introduction and promotion of all program areas to general membership at BTFA National Conference – conference presentation by Prof Adams. </a:t>
                      </a:r>
                      <a:endParaRPr lang="en-AU" sz="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Member understanding of program and enthusiasm to engage in activity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In progress</a:t>
                      </a: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ARCCIM conference presentation</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2481398168"/>
                  </a:ext>
                </a:extLst>
              </a:tr>
              <a:tr h="386361">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November 2019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9</a:t>
                      </a:r>
                      <a:r>
                        <a:rPr lang="en-AU" sz="700" baseline="30000">
                          <a:effectLst/>
                          <a:latin typeface="Arial Narrow" panose="020B0606020202030204" pitchFamily="34" charset="0"/>
                          <a:ea typeface="Times New Roman" panose="02020603050405020304" pitchFamily="18" charset="0"/>
                          <a:cs typeface="Times New Roman" panose="02020603050405020304" pitchFamily="18" charset="0"/>
                        </a:rPr>
                        <a:t>th</a:t>
                      </a:r>
                      <a:r>
                        <a:rPr lang="en-AU" sz="700">
                          <a:effectLst/>
                          <a:latin typeface="Arial Narrow" panose="020B0606020202030204" pitchFamily="34" charset="0"/>
                          <a:ea typeface="Times New Roman" panose="02020603050405020304" pitchFamily="18" charset="0"/>
                          <a:cs typeface="Times New Roman" panose="02020603050405020304" pitchFamily="18" charset="0"/>
                        </a:rPr>
                        <a: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PRACI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Infrastructure and Data Set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Promotion of PRACI Data Set and Registration to PRACI network opened to participants on 2</a:t>
                      </a:r>
                      <a:r>
                        <a:rPr lang="en-AU" sz="700" baseline="30000">
                          <a:effectLst/>
                          <a:latin typeface="Arial Narrow" panose="020B0606020202030204" pitchFamily="34" charset="0"/>
                          <a:ea typeface="Times New Roman" panose="02020603050405020304" pitchFamily="18" charset="0"/>
                          <a:cs typeface="Times New Roman" panose="02020603050405020304" pitchFamily="18" charset="0"/>
                        </a:rPr>
                        <a:t>nd</a:t>
                      </a:r>
                      <a:r>
                        <a:rPr lang="en-AU" sz="700">
                          <a:effectLst/>
                          <a:latin typeface="Arial Narrow" panose="020B0606020202030204" pitchFamily="34" charset="0"/>
                          <a:ea typeface="Times New Roman" panose="02020603050405020304" pitchFamily="18" charset="0"/>
                          <a:cs typeface="Times New Roman" panose="02020603050405020304" pitchFamily="18" charset="0"/>
                        </a:rPr>
                        <a:t> day of BTFA National Conference (Human and Animal practitioners).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Initial member recruitment to PRACI</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In progress</a:t>
                      </a: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to be administered by ARCCIM/PRACI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935829206"/>
                  </a:ext>
                </a:extLst>
              </a:tr>
              <a:tr h="386361">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December 2019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January 2020</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PRACI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Infrastructure and Data Set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ARCCIM - Commence secondary analysis of existing bowen therapy data in PRACI data set – e.g. providing a snapshot of what existing members look like, what doing and issues.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b="1"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1-2 Publishable papers in Year 1</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To be organised</a:t>
                      </a: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to be administered by ARCCIM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22287667"/>
                  </a:ext>
                </a:extLst>
              </a:tr>
              <a:tr h="779351">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November 2019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June 2020</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Research Leadership Initiative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Commence Promoting Research Leadership initiative to BTFA membership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Call for nominations through competitive process (seeking 2 people (including Human and Animal)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Nominations closed and interviews conducted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Selection process completed and Fellows appointed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Participate in 1</a:t>
                      </a:r>
                      <a:r>
                        <a:rPr lang="en-AU" sz="700" baseline="30000">
                          <a:effectLst/>
                          <a:latin typeface="Arial Narrow" panose="020B0606020202030204" pitchFamily="34" charset="0"/>
                          <a:ea typeface="Times New Roman" panose="02020603050405020304" pitchFamily="18" charset="0"/>
                          <a:cs typeface="Times New Roman" panose="02020603050405020304" pitchFamily="18" charset="0"/>
                        </a:rPr>
                        <a:t>st</a:t>
                      </a:r>
                      <a:r>
                        <a:rPr lang="en-AU" sz="700">
                          <a:effectLst/>
                          <a:latin typeface="Arial Narrow" panose="020B0606020202030204" pitchFamily="34" charset="0"/>
                          <a:ea typeface="Times New Roman" panose="02020603050405020304" pitchFamily="18" charset="0"/>
                          <a:cs typeface="Times New Roman" panose="02020603050405020304" pitchFamily="18" charset="0"/>
                        </a:rPr>
                        <a:t> Leadership activity – October 2020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Identification of 1-2 Research Fellows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b="1"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1-2 Publishable papers per Fellow per year</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To be organised</a:t>
                      </a: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to be administered through ARCCIM in collaboration with BTFA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586574604"/>
                  </a:ext>
                </a:extLst>
              </a:tr>
              <a:tr h="1172343">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February 2020 (TBC)</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PRACI –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Network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New recruitment process for BTFA members to be conducted, to recruit new members to PRACI network (including Human and Animal practitioners).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Broad membership base contributing to rich data source in PRACI database – to support secondary data analysis in subsequent years of program</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To be organised</a:t>
                      </a: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to be administered through ARCCIM in collaboration with BTFA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163363063"/>
                  </a:ext>
                </a:extLst>
              </a:tr>
              <a:tr h="517358">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April 2020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(TBC)</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Research seminar/workshop</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1</a:t>
                      </a:r>
                      <a:r>
                        <a:rPr lang="en-AU" sz="700" baseline="30000">
                          <a:effectLst/>
                          <a:latin typeface="Arial Narrow" panose="020B0606020202030204" pitchFamily="34" charset="0"/>
                          <a:ea typeface="Times New Roman" panose="02020603050405020304" pitchFamily="18" charset="0"/>
                          <a:cs typeface="Times New Roman" panose="02020603050405020304" pitchFamily="18" charset="0"/>
                        </a:rPr>
                        <a:t>st</a:t>
                      </a:r>
                      <a:r>
                        <a:rPr lang="en-AU" sz="700">
                          <a:effectLst/>
                          <a:latin typeface="Arial Narrow" panose="020B0606020202030204" pitchFamily="34" charset="0"/>
                          <a:ea typeface="Times New Roman" panose="02020603050405020304" pitchFamily="18" charset="0"/>
                          <a:cs typeface="Times New Roman" panose="02020603050405020304" pitchFamily="18" charset="0"/>
                        </a:rPr>
                        <a:t> Research capacity building seminar/workshop to be run for members – CPE accredited and facilitated by ARCCIM – State/Regional location - to be decided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Increased research literacy of Bowen therapists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To be organised</a:t>
                      </a:r>
                      <a:r>
                        <a:rPr lang="en-AU" sz="70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to be run by ARCCIM and administered through BTFA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0099185"/>
                  </a:ext>
                </a:extLst>
              </a:tr>
              <a:tr h="517358">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November 2020</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(TBC)</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Research seminar/workshop</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a:effectLst/>
                          <a:latin typeface="Arial Narrow" panose="020B0606020202030204" pitchFamily="34" charset="0"/>
                          <a:ea typeface="Times New Roman" panose="02020603050405020304" pitchFamily="18" charset="0"/>
                          <a:cs typeface="Times New Roman" panose="02020603050405020304" pitchFamily="18" charset="0"/>
                        </a:rPr>
                        <a:t>2</a:t>
                      </a:r>
                      <a:r>
                        <a:rPr lang="en-AU" sz="700" baseline="30000">
                          <a:effectLst/>
                          <a:latin typeface="Arial Narrow" panose="020B0606020202030204" pitchFamily="34" charset="0"/>
                          <a:ea typeface="Times New Roman" panose="02020603050405020304" pitchFamily="18" charset="0"/>
                          <a:cs typeface="Times New Roman" panose="02020603050405020304" pitchFamily="18" charset="0"/>
                        </a:rPr>
                        <a:t>nd</a:t>
                      </a:r>
                      <a:r>
                        <a:rPr lang="en-AU" sz="700">
                          <a:effectLst/>
                          <a:latin typeface="Arial Narrow" panose="020B0606020202030204" pitchFamily="34" charset="0"/>
                          <a:ea typeface="Times New Roman" panose="02020603050405020304" pitchFamily="18" charset="0"/>
                          <a:cs typeface="Times New Roman" panose="02020603050405020304" pitchFamily="18" charset="0"/>
                        </a:rPr>
                        <a:t> Research capacity building seminar/workshop to be run for members – CPE accredited and facilitated by ARCCIM – to be offered as pre-or-post conference workshop/seminar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AU" sz="700" i="1">
                          <a:solidFill>
                            <a:srgbClr val="385623"/>
                          </a:solidFill>
                          <a:effectLst/>
                          <a:latin typeface="Arial Narrow" panose="020B0606020202030204" pitchFamily="34" charset="0"/>
                          <a:ea typeface="Times New Roman" panose="02020603050405020304" pitchFamily="18" charset="0"/>
                          <a:cs typeface="Times New Roman" panose="02020603050405020304" pitchFamily="18" charset="0"/>
                        </a:rPr>
                        <a:t>Increased research literacy of Bowen therapists </a:t>
                      </a:r>
                      <a:endParaRPr lang="en-A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AU" sz="7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To be organised</a:t>
                      </a:r>
                      <a:r>
                        <a:rPr lang="en-AU" sz="700"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 – to be run by ARCCIM and administered through BTFA </a:t>
                      </a:r>
                      <a:endParaRPr lang="en-AU" sz="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885" marR="44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978303573"/>
                  </a:ext>
                </a:extLst>
              </a:tr>
            </a:tbl>
          </a:graphicData>
        </a:graphic>
      </p:graphicFrame>
    </p:spTree>
    <p:extLst>
      <p:ext uri="{BB962C8B-B14F-4D97-AF65-F5344CB8AC3E}">
        <p14:creationId xmlns:p14="http://schemas.microsoft.com/office/powerpoint/2010/main" val="450045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i="1" dirty="0">
                <a:ln w="0"/>
                <a:solidFill>
                  <a:schemeClr val="tx1"/>
                </a:solidFill>
                <a:effectLst>
                  <a:outerShdw blurRad="38100" dist="19050" dir="2700000" algn="tl" rotWithShape="0">
                    <a:schemeClr val="dk1">
                      <a:alpha val="40000"/>
                    </a:schemeClr>
                  </a:outerShdw>
                </a:effectLst>
              </a:rPr>
              <a:t>ARCCIM-BTFA Research Partnership</a:t>
            </a:r>
            <a:endParaRPr lang="en-US" sz="3600" dirty="0">
              <a:ln w="0"/>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sz="half" idx="1"/>
          </p:nvPr>
        </p:nvSpPr>
        <p:spPr>
          <a:xfrm>
            <a:off x="822960" y="1845734"/>
            <a:ext cx="6111240" cy="4023360"/>
          </a:xfrm>
        </p:spPr>
        <p:txBody>
          <a:bodyPr>
            <a:normAutofit/>
          </a:bodyPr>
          <a:lstStyle/>
          <a:p>
            <a:pPr>
              <a:buNone/>
            </a:pPr>
            <a:endParaRPr lang="en-US" dirty="0"/>
          </a:p>
          <a:p>
            <a:endParaRPr lang="en-US" sz="2400" dirty="0">
              <a:solidFill>
                <a:srgbClr val="0070C0"/>
              </a:solidFill>
            </a:endParaRPr>
          </a:p>
        </p:txBody>
      </p:sp>
      <p:sp>
        <p:nvSpPr>
          <p:cNvPr id="4" name="Content Placeholder 3">
            <a:extLst>
              <a:ext uri="{FF2B5EF4-FFF2-40B4-BE49-F238E27FC236}">
                <a16:creationId xmlns:a16="http://schemas.microsoft.com/office/drawing/2014/main" id="{14411EBB-2F7F-496A-BA00-75EC049C1959}"/>
              </a:ext>
            </a:extLst>
          </p:cNvPr>
          <p:cNvSpPr>
            <a:spLocks noGrp="1"/>
          </p:cNvSpPr>
          <p:nvPr>
            <p:ph sz="half" idx="2"/>
          </p:nvPr>
        </p:nvSpPr>
        <p:spPr>
          <a:xfrm>
            <a:off x="2819400" y="1884261"/>
            <a:ext cx="5806440" cy="4294852"/>
          </a:xfrm>
        </p:spPr>
        <p:txBody>
          <a:bodyPr>
            <a:normAutofit/>
          </a:bodyPr>
          <a:lstStyle/>
          <a:p>
            <a:pPr>
              <a:spcBef>
                <a:spcPts val="400"/>
              </a:spcBef>
              <a:spcAft>
                <a:spcPts val="600"/>
              </a:spcAft>
              <a:buFont typeface="Wingdings" panose="05000000000000000000" pitchFamily="2" charset="2"/>
              <a:buChar char="Ø"/>
            </a:pPr>
            <a:r>
              <a:rPr lang="en-US" sz="2200" dirty="0">
                <a:solidFill>
                  <a:schemeClr val="accent2">
                    <a:lumMod val="75000"/>
                  </a:schemeClr>
                </a:solidFill>
              </a:rPr>
              <a:t>Tangible Outcomes – short term </a:t>
            </a:r>
          </a:p>
          <a:p>
            <a:pPr lvl="1">
              <a:spcBef>
                <a:spcPts val="400"/>
              </a:spcBef>
              <a:spcAft>
                <a:spcPts val="600"/>
              </a:spcAft>
              <a:buFont typeface="Courier New" panose="02070309020205020404" pitchFamily="49" charset="0"/>
              <a:buChar char="o"/>
            </a:pPr>
            <a:r>
              <a:rPr lang="en-US" sz="1900" dirty="0">
                <a:solidFill>
                  <a:schemeClr val="accent2">
                    <a:lumMod val="75000"/>
                  </a:schemeClr>
                </a:solidFill>
              </a:rPr>
              <a:t>Leadership</a:t>
            </a:r>
            <a:r>
              <a:rPr lang="en-US" sz="2000" dirty="0">
                <a:solidFill>
                  <a:schemeClr val="accent2">
                    <a:lumMod val="75000"/>
                  </a:schemeClr>
                </a:solidFill>
              </a:rPr>
              <a:t> program </a:t>
            </a:r>
          </a:p>
          <a:p>
            <a:pPr lvl="2">
              <a:spcBef>
                <a:spcPts val="400"/>
              </a:spcBef>
              <a:spcAft>
                <a:spcPts val="600"/>
              </a:spcAft>
              <a:buFont typeface="Arial" panose="020B0604020202020204" pitchFamily="34" charset="0"/>
              <a:buChar char="•"/>
            </a:pPr>
            <a:r>
              <a:rPr lang="en-US" sz="1600" i="1" dirty="0">
                <a:solidFill>
                  <a:schemeClr val="tx1">
                    <a:lumMod val="50000"/>
                    <a:lumOff val="50000"/>
                  </a:schemeClr>
                </a:solidFill>
              </a:rPr>
              <a:t>Minimum of 2 peer-reviewed publications per year per program Fellow </a:t>
            </a:r>
          </a:p>
          <a:p>
            <a:pPr lvl="2">
              <a:spcBef>
                <a:spcPts val="400"/>
              </a:spcBef>
              <a:spcAft>
                <a:spcPts val="600"/>
              </a:spcAft>
              <a:buFont typeface="Arial" panose="020B0604020202020204" pitchFamily="34" charset="0"/>
              <a:buChar char="•"/>
            </a:pPr>
            <a:r>
              <a:rPr lang="en-US" sz="1600" i="1" dirty="0">
                <a:solidFill>
                  <a:schemeClr val="tx1">
                    <a:lumMod val="50000"/>
                    <a:lumOff val="50000"/>
                  </a:schemeClr>
                </a:solidFill>
              </a:rPr>
              <a:t>Strengthening Research Leadership capacity in Profession </a:t>
            </a:r>
          </a:p>
          <a:p>
            <a:pPr lvl="1">
              <a:spcBef>
                <a:spcPts val="400"/>
              </a:spcBef>
              <a:spcAft>
                <a:spcPts val="600"/>
              </a:spcAft>
              <a:buFont typeface="Courier New" panose="02070309020205020404" pitchFamily="49" charset="0"/>
              <a:buChar char="o"/>
            </a:pPr>
            <a:r>
              <a:rPr lang="en-US" sz="2000" dirty="0">
                <a:solidFill>
                  <a:schemeClr val="accent2">
                    <a:lumMod val="75000"/>
                  </a:schemeClr>
                </a:solidFill>
              </a:rPr>
              <a:t>PRACI</a:t>
            </a:r>
          </a:p>
          <a:p>
            <a:pPr lvl="2">
              <a:spcBef>
                <a:spcPts val="400"/>
              </a:spcBef>
              <a:spcAft>
                <a:spcPts val="600"/>
              </a:spcAft>
              <a:buFont typeface="Arial" panose="020B0604020202020204" pitchFamily="34" charset="0"/>
              <a:buChar char="•"/>
            </a:pPr>
            <a:r>
              <a:rPr lang="en-US" sz="1600" i="1" dirty="0">
                <a:solidFill>
                  <a:schemeClr val="tx1">
                    <a:lumMod val="50000"/>
                    <a:lumOff val="50000"/>
                  </a:schemeClr>
                </a:solidFill>
              </a:rPr>
              <a:t>Minimum of 2 papers for Year 1,  2 papers for Year 2 and 2 sub-studies and 2 papers for Year 2</a:t>
            </a:r>
          </a:p>
          <a:p>
            <a:pPr lvl="1">
              <a:spcBef>
                <a:spcPts val="400"/>
              </a:spcBef>
              <a:spcAft>
                <a:spcPts val="600"/>
              </a:spcAft>
              <a:buFont typeface="Courier New" panose="02070309020205020404" pitchFamily="49" charset="0"/>
              <a:buChar char="o"/>
            </a:pPr>
            <a:r>
              <a:rPr lang="en-US" sz="2000" dirty="0">
                <a:solidFill>
                  <a:schemeClr val="accent2">
                    <a:lumMod val="75000"/>
                  </a:schemeClr>
                </a:solidFill>
              </a:rPr>
              <a:t>Practitioner researchers </a:t>
            </a:r>
          </a:p>
          <a:p>
            <a:pPr lvl="2">
              <a:spcBef>
                <a:spcPts val="400"/>
              </a:spcBef>
              <a:spcAft>
                <a:spcPts val="600"/>
              </a:spcAft>
              <a:buFont typeface="Arial" panose="020B0604020202020204" pitchFamily="34" charset="0"/>
              <a:buChar char="•"/>
            </a:pPr>
            <a:r>
              <a:rPr lang="en-US" sz="1600" i="1" dirty="0">
                <a:solidFill>
                  <a:schemeClr val="tx1">
                    <a:lumMod val="50000"/>
                    <a:lumOff val="50000"/>
                  </a:schemeClr>
                </a:solidFill>
              </a:rPr>
              <a:t>Increased research knowledge and engagement at member level with potential to grow research culture, EBP, future Fellows </a:t>
            </a:r>
          </a:p>
          <a:p>
            <a:endParaRPr lang="en-US" sz="2200" dirty="0">
              <a:solidFill>
                <a:srgbClr val="0070C0"/>
              </a:solidFill>
            </a:endParaRPr>
          </a:p>
          <a:p>
            <a:endParaRPr lang="en-AU" dirty="0"/>
          </a:p>
        </p:txBody>
      </p:sp>
      <p:pic>
        <p:nvPicPr>
          <p:cNvPr id="7" name="Picture 6">
            <a:extLst>
              <a:ext uri="{FF2B5EF4-FFF2-40B4-BE49-F238E27FC236}">
                <a16:creationId xmlns:a16="http://schemas.microsoft.com/office/drawing/2014/main" id="{26AC2EC9-4502-41A4-BEE0-EC186138CD3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275" y="5682018"/>
            <a:ext cx="1600199" cy="542983"/>
          </a:xfrm>
          <a:prstGeom prst="rect">
            <a:avLst/>
          </a:prstGeom>
          <a:noFill/>
          <a:ln>
            <a:noFill/>
          </a:ln>
        </p:spPr>
      </p:pic>
      <p:pic>
        <p:nvPicPr>
          <p:cNvPr id="9" name="Picture 8" descr="A close up of a toy&#10;&#10;Description automatically generated">
            <a:extLst>
              <a:ext uri="{FF2B5EF4-FFF2-40B4-BE49-F238E27FC236}">
                <a16:creationId xmlns:a16="http://schemas.microsoft.com/office/drawing/2014/main" id="{679B2FDE-DF64-4B70-BDE3-084CD2286C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425" y="2384656"/>
            <a:ext cx="2466975" cy="2758440"/>
          </a:xfrm>
          <a:prstGeom prst="rect">
            <a:avLst/>
          </a:prstGeom>
        </p:spPr>
      </p:pic>
    </p:spTree>
    <p:extLst>
      <p:ext uri="{BB962C8B-B14F-4D97-AF65-F5344CB8AC3E}">
        <p14:creationId xmlns:p14="http://schemas.microsoft.com/office/powerpoint/2010/main" val="4071249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i="1" dirty="0">
                <a:ln w="0"/>
                <a:solidFill>
                  <a:schemeClr val="tx1"/>
                </a:solidFill>
                <a:effectLst>
                  <a:outerShdw blurRad="38100" dist="19050" dir="2700000" algn="tl" rotWithShape="0">
                    <a:schemeClr val="dk1">
                      <a:alpha val="40000"/>
                    </a:schemeClr>
                  </a:outerShdw>
                </a:effectLst>
              </a:rPr>
              <a:t>ARCCIM-BTFA Research Partnership</a:t>
            </a:r>
            <a:endParaRPr lang="en-US" sz="3600" dirty="0">
              <a:ln w="0"/>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sz="half" idx="1"/>
          </p:nvPr>
        </p:nvSpPr>
        <p:spPr>
          <a:xfrm>
            <a:off x="822960" y="1845734"/>
            <a:ext cx="6111240" cy="4023360"/>
          </a:xfrm>
        </p:spPr>
        <p:txBody>
          <a:bodyPr>
            <a:normAutofit lnSpcReduction="10000"/>
          </a:bodyPr>
          <a:lstStyle/>
          <a:p>
            <a:pPr>
              <a:buNone/>
            </a:pPr>
            <a:endParaRPr lang="en-US" dirty="0"/>
          </a:p>
          <a:p>
            <a:endParaRPr lang="en-US" sz="2400" dirty="0">
              <a:solidFill>
                <a:srgbClr val="0070C0"/>
              </a:solidFill>
            </a:endParaRPr>
          </a:p>
        </p:txBody>
      </p:sp>
      <p:sp>
        <p:nvSpPr>
          <p:cNvPr id="4" name="Content Placeholder 3">
            <a:extLst>
              <a:ext uri="{FF2B5EF4-FFF2-40B4-BE49-F238E27FC236}">
                <a16:creationId xmlns:a16="http://schemas.microsoft.com/office/drawing/2014/main" id="{14411EBB-2F7F-496A-BA00-75EC049C1959}"/>
              </a:ext>
            </a:extLst>
          </p:cNvPr>
          <p:cNvSpPr>
            <a:spLocks noGrp="1"/>
          </p:cNvSpPr>
          <p:nvPr>
            <p:ph sz="half" idx="2"/>
          </p:nvPr>
        </p:nvSpPr>
        <p:spPr>
          <a:xfrm>
            <a:off x="2819400" y="2384655"/>
            <a:ext cx="5806440" cy="3297363"/>
          </a:xfrm>
        </p:spPr>
        <p:txBody>
          <a:bodyPr>
            <a:normAutofit lnSpcReduction="10000"/>
          </a:bodyPr>
          <a:lstStyle/>
          <a:p>
            <a:pPr>
              <a:spcBef>
                <a:spcPts val="400"/>
              </a:spcBef>
              <a:spcAft>
                <a:spcPts val="600"/>
              </a:spcAft>
              <a:buFont typeface="Wingdings" panose="05000000000000000000" pitchFamily="2" charset="2"/>
              <a:buChar char="Ø"/>
            </a:pPr>
            <a:r>
              <a:rPr lang="en-US" sz="2200" dirty="0">
                <a:solidFill>
                  <a:schemeClr val="accent2">
                    <a:lumMod val="75000"/>
                  </a:schemeClr>
                </a:solidFill>
              </a:rPr>
              <a:t>Tangible Outcomes – longer term </a:t>
            </a:r>
          </a:p>
          <a:p>
            <a:pPr lvl="1">
              <a:spcBef>
                <a:spcPts val="400"/>
              </a:spcBef>
              <a:spcAft>
                <a:spcPts val="600"/>
              </a:spcAft>
              <a:buFont typeface="Courier New" panose="02070309020205020404" pitchFamily="49" charset="0"/>
              <a:buChar char="o"/>
            </a:pPr>
            <a:r>
              <a:rPr lang="en-US" sz="2000" dirty="0">
                <a:solidFill>
                  <a:schemeClr val="accent2">
                    <a:lumMod val="75000"/>
                  </a:schemeClr>
                </a:solidFill>
              </a:rPr>
              <a:t>Bowen Therapy Evidence base</a:t>
            </a:r>
          </a:p>
          <a:p>
            <a:pPr lvl="2">
              <a:spcBef>
                <a:spcPts val="400"/>
              </a:spcBef>
              <a:spcAft>
                <a:spcPts val="600"/>
              </a:spcAft>
              <a:buFont typeface="Arial" panose="020B0604020202020204" pitchFamily="34" charset="0"/>
              <a:buChar char="•"/>
            </a:pPr>
            <a:r>
              <a:rPr lang="en-US" sz="1600" i="1" dirty="0">
                <a:solidFill>
                  <a:schemeClr val="tx1">
                    <a:lumMod val="50000"/>
                    <a:lumOff val="50000"/>
                  </a:schemeClr>
                </a:solidFill>
              </a:rPr>
              <a:t>Improved quality and quantity of scientific research </a:t>
            </a:r>
          </a:p>
          <a:p>
            <a:pPr lvl="1">
              <a:spcBef>
                <a:spcPts val="400"/>
              </a:spcBef>
              <a:spcAft>
                <a:spcPts val="600"/>
              </a:spcAft>
              <a:buFont typeface="Courier New" panose="02070309020205020404" pitchFamily="49" charset="0"/>
              <a:buChar char="o"/>
            </a:pPr>
            <a:r>
              <a:rPr lang="en-US" sz="2000" dirty="0">
                <a:solidFill>
                  <a:schemeClr val="accent2">
                    <a:lumMod val="75000"/>
                  </a:schemeClr>
                </a:solidFill>
              </a:rPr>
              <a:t>Partnerships across Profession</a:t>
            </a:r>
          </a:p>
          <a:p>
            <a:pPr lvl="2">
              <a:spcBef>
                <a:spcPts val="600"/>
              </a:spcBef>
              <a:spcAft>
                <a:spcPts val="1000"/>
              </a:spcAft>
              <a:buFont typeface="Arial" panose="020B0604020202020204" pitchFamily="34" charset="0"/>
              <a:buChar char="•"/>
            </a:pPr>
            <a:r>
              <a:rPr lang="en-US" sz="1600" i="1" dirty="0">
                <a:solidFill>
                  <a:schemeClr val="tx1">
                    <a:lumMod val="50000"/>
                    <a:lumOff val="50000"/>
                  </a:schemeClr>
                </a:solidFill>
              </a:rPr>
              <a:t>Professional collaboration and cooperation nationally and internationally around research activity – Shared goals </a:t>
            </a:r>
          </a:p>
          <a:p>
            <a:pPr lvl="1">
              <a:spcBef>
                <a:spcPts val="600"/>
              </a:spcBef>
              <a:spcAft>
                <a:spcPts val="1000"/>
              </a:spcAft>
              <a:buFont typeface="Courier New" panose="02070309020205020404" pitchFamily="49" charset="0"/>
              <a:buChar char="o"/>
            </a:pPr>
            <a:r>
              <a:rPr lang="en-US" sz="2000" dirty="0">
                <a:solidFill>
                  <a:schemeClr val="accent2">
                    <a:lumMod val="75000"/>
                  </a:schemeClr>
                </a:solidFill>
              </a:rPr>
              <a:t>Partnerships within CAM </a:t>
            </a:r>
          </a:p>
          <a:p>
            <a:pPr lvl="2">
              <a:spcBef>
                <a:spcPts val="600"/>
              </a:spcBef>
              <a:spcAft>
                <a:spcPts val="1000"/>
              </a:spcAft>
              <a:buFont typeface="Arial" panose="020B0604020202020204" pitchFamily="34" charset="0"/>
              <a:buChar char="•"/>
            </a:pPr>
            <a:r>
              <a:rPr lang="en-US" sz="1600" i="1" dirty="0">
                <a:solidFill>
                  <a:schemeClr val="tx1">
                    <a:lumMod val="50000"/>
                    <a:lumOff val="50000"/>
                  </a:schemeClr>
                </a:solidFill>
              </a:rPr>
              <a:t>Research leaders networking with other CAM Academics – common interests </a:t>
            </a:r>
          </a:p>
          <a:p>
            <a:endParaRPr lang="en-US" sz="2200" dirty="0">
              <a:solidFill>
                <a:srgbClr val="0070C0"/>
              </a:solidFill>
            </a:endParaRPr>
          </a:p>
          <a:p>
            <a:endParaRPr lang="en-AU" dirty="0"/>
          </a:p>
        </p:txBody>
      </p:sp>
      <p:pic>
        <p:nvPicPr>
          <p:cNvPr id="7" name="Picture 6">
            <a:extLst>
              <a:ext uri="{FF2B5EF4-FFF2-40B4-BE49-F238E27FC236}">
                <a16:creationId xmlns:a16="http://schemas.microsoft.com/office/drawing/2014/main" id="{26AC2EC9-4502-41A4-BEE0-EC186138CD3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275" y="5682018"/>
            <a:ext cx="1600199" cy="542983"/>
          </a:xfrm>
          <a:prstGeom prst="rect">
            <a:avLst/>
          </a:prstGeom>
          <a:noFill/>
          <a:ln>
            <a:noFill/>
          </a:ln>
        </p:spPr>
      </p:pic>
      <p:pic>
        <p:nvPicPr>
          <p:cNvPr id="9" name="Picture 8" descr="A close up of a toy&#10;&#10;Description automatically generated">
            <a:extLst>
              <a:ext uri="{FF2B5EF4-FFF2-40B4-BE49-F238E27FC236}">
                <a16:creationId xmlns:a16="http://schemas.microsoft.com/office/drawing/2014/main" id="{679B2FDE-DF64-4B70-BDE3-084CD2286C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425" y="2384656"/>
            <a:ext cx="2466975" cy="2758440"/>
          </a:xfrm>
          <a:prstGeom prst="rect">
            <a:avLst/>
          </a:prstGeom>
        </p:spPr>
      </p:pic>
    </p:spTree>
    <p:extLst>
      <p:ext uri="{BB962C8B-B14F-4D97-AF65-F5344CB8AC3E}">
        <p14:creationId xmlns:p14="http://schemas.microsoft.com/office/powerpoint/2010/main" val="1376840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3600" dirty="0">
                <a:ln w="0"/>
                <a:solidFill>
                  <a:schemeClr val="tx1"/>
                </a:solidFill>
                <a:effectLst>
                  <a:outerShdw blurRad="38100" dist="19050" dir="2700000" algn="tl" rotWithShape="0">
                    <a:schemeClr val="dk1">
                      <a:alpha val="40000"/>
                    </a:schemeClr>
                  </a:outerShdw>
                </a:effectLst>
              </a:rPr>
            </a:br>
            <a:r>
              <a:rPr lang="en-US" sz="3600" dirty="0">
                <a:ln w="0"/>
                <a:solidFill>
                  <a:schemeClr val="tx1"/>
                </a:solidFill>
                <a:effectLst>
                  <a:outerShdw blurRad="38100" dist="19050" dir="2700000" algn="tl" rotWithShape="0">
                    <a:schemeClr val="dk1">
                      <a:alpha val="40000"/>
                    </a:schemeClr>
                  </a:outerShdw>
                </a:effectLst>
              </a:rPr>
              <a:t>Overall results and future opportunities   </a:t>
            </a:r>
          </a:p>
        </p:txBody>
      </p:sp>
      <p:sp>
        <p:nvSpPr>
          <p:cNvPr id="3" name="Content Placeholder 2"/>
          <p:cNvSpPr>
            <a:spLocks noGrp="1"/>
          </p:cNvSpPr>
          <p:nvPr>
            <p:ph sz="half" idx="1"/>
          </p:nvPr>
        </p:nvSpPr>
        <p:spPr/>
        <p:txBody>
          <a:bodyPr>
            <a:normAutofit/>
          </a:bodyPr>
          <a:lstStyle/>
          <a:p>
            <a:pPr>
              <a:buNone/>
            </a:pPr>
            <a:endParaRPr lang="en-US" dirty="0"/>
          </a:p>
          <a:p>
            <a:endParaRPr lang="en-US" sz="2400" dirty="0">
              <a:solidFill>
                <a:srgbClr val="0070C0"/>
              </a:solidFill>
            </a:endParaRPr>
          </a:p>
        </p:txBody>
      </p:sp>
      <p:sp>
        <p:nvSpPr>
          <p:cNvPr id="7" name="Content Placeholder 6">
            <a:extLst>
              <a:ext uri="{FF2B5EF4-FFF2-40B4-BE49-F238E27FC236}">
                <a16:creationId xmlns:a16="http://schemas.microsoft.com/office/drawing/2014/main" id="{95297DB3-34AB-4C7C-AF70-873C715FD444}"/>
              </a:ext>
            </a:extLst>
          </p:cNvPr>
          <p:cNvSpPr>
            <a:spLocks noGrp="1"/>
          </p:cNvSpPr>
          <p:nvPr>
            <p:ph sz="half" idx="2"/>
          </p:nvPr>
        </p:nvSpPr>
        <p:spPr>
          <a:xfrm>
            <a:off x="822960" y="2133600"/>
            <a:ext cx="5425440" cy="3735494"/>
          </a:xfrm>
        </p:spPr>
        <p:txBody>
          <a:bodyPr>
            <a:normAutofit/>
          </a:bodyPr>
          <a:lstStyle/>
          <a:p>
            <a:pPr lvl="1">
              <a:buFont typeface="Wingdings" panose="05000000000000000000" pitchFamily="2" charset="2"/>
              <a:buChar char="Ø"/>
            </a:pPr>
            <a:r>
              <a:rPr lang="en-AU" sz="2000" dirty="0">
                <a:solidFill>
                  <a:schemeClr val="tx1">
                    <a:lumMod val="50000"/>
                    <a:lumOff val="50000"/>
                  </a:schemeClr>
                </a:solidFill>
              </a:rPr>
              <a:t>Increased practitioner research leadership, knowledge and skills </a:t>
            </a:r>
          </a:p>
          <a:p>
            <a:pPr lvl="1">
              <a:buFont typeface="Wingdings" panose="05000000000000000000" pitchFamily="2" charset="2"/>
              <a:buChar char="Ø"/>
            </a:pPr>
            <a:r>
              <a:rPr lang="en-AU" sz="2000" dirty="0">
                <a:solidFill>
                  <a:schemeClr val="tx1">
                    <a:lumMod val="50000"/>
                    <a:lumOff val="50000"/>
                  </a:schemeClr>
                </a:solidFill>
              </a:rPr>
              <a:t>Increasing research capacity footprint</a:t>
            </a:r>
          </a:p>
          <a:p>
            <a:pPr lvl="1">
              <a:buFont typeface="Wingdings" panose="05000000000000000000" pitchFamily="2" charset="2"/>
              <a:buChar char="Ø"/>
            </a:pPr>
            <a:r>
              <a:rPr lang="en-AU" sz="2000" dirty="0">
                <a:solidFill>
                  <a:schemeClr val="tx1">
                    <a:lumMod val="50000"/>
                    <a:lumOff val="50000"/>
                  </a:schemeClr>
                </a:solidFill>
              </a:rPr>
              <a:t>Emergent research culture </a:t>
            </a:r>
          </a:p>
          <a:p>
            <a:pPr lvl="1">
              <a:buFont typeface="Wingdings" panose="05000000000000000000" pitchFamily="2" charset="2"/>
              <a:buChar char="Ø"/>
            </a:pPr>
            <a:r>
              <a:rPr lang="en-AU" sz="2000" dirty="0">
                <a:solidFill>
                  <a:schemeClr val="tx1">
                    <a:lumMod val="50000"/>
                    <a:lumOff val="50000"/>
                  </a:schemeClr>
                </a:solidFill>
              </a:rPr>
              <a:t>Developing professional collaborations</a:t>
            </a:r>
          </a:p>
          <a:p>
            <a:pPr lvl="1">
              <a:buFont typeface="Wingdings" panose="05000000000000000000" pitchFamily="2" charset="2"/>
              <a:buChar char="Ø"/>
            </a:pPr>
            <a:r>
              <a:rPr lang="en-AU" sz="2000" dirty="0">
                <a:solidFill>
                  <a:schemeClr val="tx1">
                    <a:lumMod val="50000"/>
                    <a:lumOff val="50000"/>
                  </a:schemeClr>
                </a:solidFill>
              </a:rPr>
              <a:t>Growing professionalism demonstrated via</a:t>
            </a:r>
          </a:p>
          <a:p>
            <a:pPr lvl="2">
              <a:buFont typeface="Courier New" panose="02070309020205020404" pitchFamily="49" charset="0"/>
              <a:buChar char="o"/>
            </a:pPr>
            <a:r>
              <a:rPr lang="en-AU" sz="1800" dirty="0">
                <a:solidFill>
                  <a:schemeClr val="tx1">
                    <a:lumMod val="50000"/>
                    <a:lumOff val="50000"/>
                  </a:schemeClr>
                </a:solidFill>
              </a:rPr>
              <a:t>Evidence based practice </a:t>
            </a:r>
          </a:p>
          <a:p>
            <a:pPr lvl="2">
              <a:buFont typeface="Courier New" panose="02070309020205020404" pitchFamily="49" charset="0"/>
              <a:buChar char="o"/>
            </a:pPr>
            <a:r>
              <a:rPr lang="en-AU" sz="1800" dirty="0">
                <a:solidFill>
                  <a:schemeClr val="tx1">
                    <a:lumMod val="50000"/>
                    <a:lumOff val="50000"/>
                  </a:schemeClr>
                </a:solidFill>
              </a:rPr>
              <a:t>Quality and levels of evidence improved </a:t>
            </a:r>
          </a:p>
          <a:p>
            <a:pPr lvl="1">
              <a:buFont typeface="Wingdings" panose="05000000000000000000" pitchFamily="2" charset="2"/>
              <a:buChar char="Ø"/>
            </a:pPr>
            <a:r>
              <a:rPr lang="en-AU" sz="2000" dirty="0">
                <a:solidFill>
                  <a:schemeClr val="tx1">
                    <a:lumMod val="50000"/>
                    <a:lumOff val="50000"/>
                  </a:schemeClr>
                </a:solidFill>
              </a:rPr>
              <a:t>Integration into mainstream health services and systems as complementary therapy </a:t>
            </a:r>
          </a:p>
          <a:p>
            <a:pPr lvl="1">
              <a:buFont typeface="Wingdings" panose="05000000000000000000" pitchFamily="2" charset="2"/>
              <a:buChar char="Ø"/>
            </a:pPr>
            <a:r>
              <a:rPr lang="en-AU" sz="2000" dirty="0">
                <a:solidFill>
                  <a:schemeClr val="tx1">
                    <a:lumMod val="50000"/>
                    <a:lumOff val="50000"/>
                  </a:schemeClr>
                </a:solidFill>
              </a:rPr>
              <a:t>Complying therapy for Health fund rebates </a:t>
            </a:r>
          </a:p>
        </p:txBody>
      </p:sp>
      <p:pic>
        <p:nvPicPr>
          <p:cNvPr id="6" name="Picture 5">
            <a:extLst>
              <a:ext uri="{FF2B5EF4-FFF2-40B4-BE49-F238E27FC236}">
                <a16:creationId xmlns:a16="http://schemas.microsoft.com/office/drawing/2014/main" id="{A26A47E5-A8C3-4E1B-AC9D-F78ECA00A66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5597602"/>
            <a:ext cx="1600199" cy="542983"/>
          </a:xfrm>
          <a:prstGeom prst="rect">
            <a:avLst/>
          </a:prstGeom>
          <a:noFill/>
          <a:ln>
            <a:noFill/>
          </a:ln>
        </p:spPr>
      </p:pic>
      <p:pic>
        <p:nvPicPr>
          <p:cNvPr id="8" name="Picture 7" descr="A close up of a toy&#10;&#10;Description automatically generated">
            <a:extLst>
              <a:ext uri="{FF2B5EF4-FFF2-40B4-BE49-F238E27FC236}">
                <a16:creationId xmlns:a16="http://schemas.microsoft.com/office/drawing/2014/main" id="{09C3AF94-5082-45B0-95BF-AA3EB81593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2311618"/>
            <a:ext cx="2329664" cy="2789330"/>
          </a:xfrm>
          <a:prstGeom prst="rect">
            <a:avLst/>
          </a:prstGeom>
        </p:spPr>
      </p:pic>
    </p:spTree>
    <p:extLst>
      <p:ext uri="{BB962C8B-B14F-4D97-AF65-F5344CB8AC3E}">
        <p14:creationId xmlns:p14="http://schemas.microsoft.com/office/powerpoint/2010/main" val="3076830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3600" dirty="0">
                <a:ln w="0"/>
                <a:solidFill>
                  <a:schemeClr val="tx1"/>
                </a:solidFill>
                <a:effectLst>
                  <a:outerShdw blurRad="38100" dist="19050" dir="2700000" algn="tl" rotWithShape="0">
                    <a:schemeClr val="dk1">
                      <a:alpha val="40000"/>
                    </a:schemeClr>
                  </a:outerShdw>
                </a:effectLst>
              </a:rPr>
            </a:br>
            <a:r>
              <a:rPr lang="en-US" sz="3600" dirty="0">
                <a:ln w="0"/>
                <a:solidFill>
                  <a:schemeClr val="tx1"/>
                </a:solidFill>
                <a:effectLst>
                  <a:outerShdw blurRad="38100" dist="19050" dir="2700000" algn="tl" rotWithShape="0">
                    <a:schemeClr val="dk1">
                      <a:alpha val="40000"/>
                    </a:schemeClr>
                  </a:outerShdw>
                </a:effectLst>
              </a:rPr>
              <a:t>Key messages </a:t>
            </a:r>
          </a:p>
        </p:txBody>
      </p:sp>
      <p:sp>
        <p:nvSpPr>
          <p:cNvPr id="3" name="Content Placeholder 2"/>
          <p:cNvSpPr>
            <a:spLocks noGrp="1"/>
          </p:cNvSpPr>
          <p:nvPr>
            <p:ph sz="half" idx="1"/>
          </p:nvPr>
        </p:nvSpPr>
        <p:spPr/>
        <p:txBody>
          <a:bodyPr>
            <a:normAutofit lnSpcReduction="10000"/>
          </a:bodyPr>
          <a:lstStyle/>
          <a:p>
            <a:pPr>
              <a:buNone/>
            </a:pPr>
            <a:endParaRPr lang="en-US" dirty="0"/>
          </a:p>
          <a:p>
            <a:endParaRPr lang="en-US" sz="2400" dirty="0">
              <a:solidFill>
                <a:srgbClr val="0070C0"/>
              </a:solidFill>
            </a:endParaRPr>
          </a:p>
        </p:txBody>
      </p:sp>
      <p:sp>
        <p:nvSpPr>
          <p:cNvPr id="7" name="Content Placeholder 6">
            <a:extLst>
              <a:ext uri="{FF2B5EF4-FFF2-40B4-BE49-F238E27FC236}">
                <a16:creationId xmlns:a16="http://schemas.microsoft.com/office/drawing/2014/main" id="{95297DB3-34AB-4C7C-AF70-873C715FD444}"/>
              </a:ext>
            </a:extLst>
          </p:cNvPr>
          <p:cNvSpPr>
            <a:spLocks noGrp="1"/>
          </p:cNvSpPr>
          <p:nvPr>
            <p:ph sz="half" idx="2"/>
          </p:nvPr>
        </p:nvSpPr>
        <p:spPr>
          <a:xfrm>
            <a:off x="822960" y="2133600"/>
            <a:ext cx="5425440" cy="4191000"/>
          </a:xfrm>
        </p:spPr>
        <p:txBody>
          <a:bodyPr>
            <a:normAutofit lnSpcReduction="10000"/>
          </a:bodyPr>
          <a:lstStyle/>
          <a:p>
            <a:pPr lvl="1">
              <a:buFont typeface="Wingdings" panose="05000000000000000000" pitchFamily="2" charset="2"/>
              <a:buChar char="Ø"/>
            </a:pPr>
            <a:r>
              <a:rPr lang="en-AU" sz="2200" dirty="0">
                <a:solidFill>
                  <a:schemeClr val="tx1">
                    <a:lumMod val="50000"/>
                    <a:lumOff val="50000"/>
                  </a:schemeClr>
                </a:solidFill>
              </a:rPr>
              <a:t>Health landscape changed and changing – EBM &amp; EBP focus, CAM research expanding </a:t>
            </a:r>
          </a:p>
          <a:p>
            <a:pPr lvl="1">
              <a:buFont typeface="Wingdings" panose="05000000000000000000" pitchFamily="2" charset="2"/>
              <a:buChar char="Ø"/>
            </a:pPr>
            <a:r>
              <a:rPr lang="en-AU" sz="2200" dirty="0">
                <a:solidFill>
                  <a:schemeClr val="tx1">
                    <a:lumMod val="50000"/>
                    <a:lumOff val="50000"/>
                  </a:schemeClr>
                </a:solidFill>
              </a:rPr>
              <a:t>Celebrate past - but focus on the road ahead - new opportunities in changed landscape</a:t>
            </a:r>
          </a:p>
          <a:p>
            <a:pPr lvl="1">
              <a:buFont typeface="Wingdings" panose="05000000000000000000" pitchFamily="2" charset="2"/>
              <a:buChar char="Ø"/>
            </a:pPr>
            <a:r>
              <a:rPr lang="en-AU" sz="2200" dirty="0">
                <a:solidFill>
                  <a:schemeClr val="tx1">
                    <a:lumMod val="50000"/>
                    <a:lumOff val="50000"/>
                  </a:schemeClr>
                </a:solidFill>
              </a:rPr>
              <a:t>Embrace opportunities demanded by changes – help build our future </a:t>
            </a:r>
          </a:p>
          <a:p>
            <a:pPr lvl="1">
              <a:buFont typeface="Wingdings" panose="05000000000000000000" pitchFamily="2" charset="2"/>
              <a:buChar char="Ø"/>
            </a:pPr>
            <a:r>
              <a:rPr lang="en-AU" sz="2200" dirty="0">
                <a:solidFill>
                  <a:schemeClr val="tx1">
                    <a:lumMod val="50000"/>
                    <a:lumOff val="50000"/>
                  </a:schemeClr>
                </a:solidFill>
              </a:rPr>
              <a:t>Research is the basis of future professionalism </a:t>
            </a:r>
          </a:p>
          <a:p>
            <a:pPr lvl="1">
              <a:buFont typeface="Wingdings" panose="05000000000000000000" pitchFamily="2" charset="2"/>
              <a:buChar char="Ø"/>
            </a:pPr>
            <a:r>
              <a:rPr lang="en-AU" sz="2200" dirty="0">
                <a:solidFill>
                  <a:schemeClr val="tx1">
                    <a:lumMod val="50000"/>
                    <a:lumOff val="50000"/>
                  </a:schemeClr>
                </a:solidFill>
              </a:rPr>
              <a:t>Collaborative effort creates opportunities and underpins our success worldwide</a:t>
            </a:r>
          </a:p>
          <a:p>
            <a:pPr lvl="1">
              <a:buFont typeface="Wingdings" panose="05000000000000000000" pitchFamily="2" charset="2"/>
              <a:buChar char="Ø"/>
            </a:pPr>
            <a:r>
              <a:rPr lang="en-AU" sz="2200" dirty="0">
                <a:solidFill>
                  <a:schemeClr val="tx1">
                    <a:lumMod val="50000"/>
                    <a:lumOff val="50000"/>
                  </a:schemeClr>
                </a:solidFill>
              </a:rPr>
              <a:t>Common people can achieve uncommon results! </a:t>
            </a:r>
          </a:p>
          <a:p>
            <a:pPr marL="201168" lvl="1" indent="0">
              <a:buNone/>
            </a:pPr>
            <a:endParaRPr lang="en-AU" dirty="0">
              <a:solidFill>
                <a:schemeClr val="tx1">
                  <a:lumMod val="50000"/>
                  <a:lumOff val="50000"/>
                </a:schemeClr>
              </a:solidFill>
            </a:endParaRPr>
          </a:p>
        </p:txBody>
      </p:sp>
      <p:pic>
        <p:nvPicPr>
          <p:cNvPr id="6" name="Picture 5">
            <a:extLst>
              <a:ext uri="{FF2B5EF4-FFF2-40B4-BE49-F238E27FC236}">
                <a16:creationId xmlns:a16="http://schemas.microsoft.com/office/drawing/2014/main" id="{A26A47E5-A8C3-4E1B-AC9D-F78ECA00A66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5715000"/>
            <a:ext cx="1600199" cy="542983"/>
          </a:xfrm>
          <a:prstGeom prst="rect">
            <a:avLst/>
          </a:prstGeom>
          <a:noFill/>
          <a:ln>
            <a:noFill/>
          </a:ln>
        </p:spPr>
      </p:pic>
      <p:pic>
        <p:nvPicPr>
          <p:cNvPr id="5" name="Picture 4" descr="A picture containing drawing&#10;&#10;Description automatically generated">
            <a:extLst>
              <a:ext uri="{FF2B5EF4-FFF2-40B4-BE49-F238E27FC236}">
                <a16:creationId xmlns:a16="http://schemas.microsoft.com/office/drawing/2014/main" id="{21B4F121-4386-4ABE-8BA0-5ECE49C2BF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400" y="2286000"/>
            <a:ext cx="2895600" cy="2834640"/>
          </a:xfrm>
          <a:prstGeom prst="rect">
            <a:avLst/>
          </a:prstGeom>
        </p:spPr>
      </p:pic>
    </p:spTree>
    <p:extLst>
      <p:ext uri="{BB962C8B-B14F-4D97-AF65-F5344CB8AC3E}">
        <p14:creationId xmlns:p14="http://schemas.microsoft.com/office/powerpoint/2010/main" val="1197470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9144000"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2F132C-BE5A-4C28-BC13-6DE36BF91AF8}"/>
              </a:ext>
            </a:extLst>
          </p:cNvPr>
          <p:cNvSpPr>
            <a:spLocks noGrp="1"/>
          </p:cNvSpPr>
          <p:nvPr>
            <p:ph type="title"/>
          </p:nvPr>
        </p:nvSpPr>
        <p:spPr>
          <a:xfrm>
            <a:off x="4808763" y="634946"/>
            <a:ext cx="3845379" cy="1450757"/>
          </a:xfrm>
        </p:spPr>
        <p:txBody>
          <a:bodyPr vert="horz" lIns="91440" tIns="45720" rIns="91440" bIns="45720" rtlCol="0" anchor="b">
            <a:normAutofit/>
          </a:bodyPr>
          <a:lstStyle/>
          <a:p>
            <a:r>
              <a:rPr lang="en-US" sz="3400" kern="1200" spc="-50" baseline="0">
                <a:ln w="0"/>
                <a:solidFill>
                  <a:schemeClr val="tx1">
                    <a:lumMod val="75000"/>
                    <a:lumOff val="25000"/>
                  </a:schemeClr>
                </a:solidFill>
                <a:effectLst>
                  <a:outerShdw blurRad="38100" dist="19050" dir="2700000" algn="tl" rotWithShape="0">
                    <a:schemeClr val="dk1">
                      <a:alpha val="40000"/>
                    </a:schemeClr>
                  </a:outerShdw>
                </a:effectLst>
                <a:latin typeface="+mj-lt"/>
                <a:ea typeface="+mj-ea"/>
                <a:cs typeface="+mj-cs"/>
              </a:rPr>
              <a:t>Ongoing information and contact details </a:t>
            </a:r>
            <a:endParaRPr lang="en-US" sz="3400" kern="1200" spc="-50" baseline="0">
              <a:solidFill>
                <a:schemeClr val="tx1">
                  <a:lumMod val="75000"/>
                  <a:lumOff val="25000"/>
                </a:schemeClr>
              </a:solidFill>
              <a:latin typeface="+mj-lt"/>
              <a:ea typeface="+mj-ea"/>
              <a:cs typeface="+mj-cs"/>
            </a:endParaRPr>
          </a:p>
        </p:txBody>
      </p:sp>
      <p:pic>
        <p:nvPicPr>
          <p:cNvPr id="6" name="Picture 5">
            <a:extLst>
              <a:ext uri="{FF2B5EF4-FFF2-40B4-BE49-F238E27FC236}">
                <a16:creationId xmlns:a16="http://schemas.microsoft.com/office/drawing/2014/main" id="{0924CC7C-F537-4B9F-92E1-F2D69B93840A}"/>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482394" y="2430791"/>
            <a:ext cx="4088720" cy="1676376"/>
          </a:xfrm>
          <a:prstGeom prst="rect">
            <a:avLst/>
          </a:prstGeom>
          <a:noFill/>
        </p:spPr>
      </p:pic>
      <p:cxnSp>
        <p:nvCxnSpPr>
          <p:cNvPr id="19" name="Straight Connector 18">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08763" y="2086188"/>
            <a:ext cx="356160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08E5163-1982-4754-B7D6-566A4DE57185}"/>
              </a:ext>
            </a:extLst>
          </p:cNvPr>
          <p:cNvSpPr>
            <a:spLocks noGrp="1"/>
          </p:cNvSpPr>
          <p:nvPr>
            <p:ph sz="half" idx="1"/>
          </p:nvPr>
        </p:nvSpPr>
        <p:spPr>
          <a:xfrm>
            <a:off x="4808763" y="2198914"/>
            <a:ext cx="3845379" cy="3670180"/>
          </a:xfrm>
        </p:spPr>
        <p:txBody>
          <a:bodyPr vert="horz" lIns="0" tIns="45720" rIns="0" bIns="45720" rtlCol="0">
            <a:normAutofit fontScale="92500" lnSpcReduction="10000"/>
          </a:bodyPr>
          <a:lstStyle/>
          <a:p>
            <a:endParaRPr lang="en-US" sz="1700" kern="1200" dirty="0">
              <a:solidFill>
                <a:schemeClr val="tx1">
                  <a:lumMod val="75000"/>
                  <a:lumOff val="25000"/>
                </a:schemeClr>
              </a:solidFill>
              <a:latin typeface="+mn-lt"/>
              <a:ea typeface="+mn-ea"/>
              <a:cs typeface="+mn-cs"/>
              <a:hlinkClick r:id="rId4">
                <a:extLst>
                  <a:ext uri="{A12FA001-AC4F-418D-AE19-62706E023703}">
                    <ahyp:hlinkClr xmlns:ahyp="http://schemas.microsoft.com/office/drawing/2018/hyperlinkcolor" val="tx"/>
                  </a:ext>
                </a:extLst>
              </a:hlinkClick>
            </a:endParaRPr>
          </a:p>
          <a:p>
            <a:endParaRPr lang="en-US" sz="1700" kern="1200" dirty="0">
              <a:solidFill>
                <a:schemeClr val="tx1">
                  <a:lumMod val="75000"/>
                  <a:lumOff val="25000"/>
                </a:schemeClr>
              </a:solidFill>
              <a:latin typeface="+mn-lt"/>
              <a:ea typeface="+mn-ea"/>
              <a:cs typeface="+mn-cs"/>
              <a:hlinkClick r:id="rId4">
                <a:extLst>
                  <a:ext uri="{A12FA001-AC4F-418D-AE19-62706E023703}">
                    <ahyp:hlinkClr xmlns:ahyp="http://schemas.microsoft.com/office/drawing/2018/hyperlinkcolor" val="tx"/>
                  </a:ext>
                </a:extLst>
              </a:hlinkClick>
            </a:endParaRPr>
          </a:p>
          <a:p>
            <a:r>
              <a:rPr lang="en-US" sz="1700" dirty="0">
                <a:solidFill>
                  <a:schemeClr val="accent2">
                    <a:lumMod val="60000"/>
                    <a:lumOff val="40000"/>
                  </a:schemeClr>
                </a:solidFill>
              </a:rPr>
              <a:t>BTFA General website:</a:t>
            </a:r>
          </a:p>
          <a:p>
            <a:r>
              <a:rPr lang="en-US" sz="1700" kern="1200" dirty="0">
                <a:solidFill>
                  <a:schemeClr val="tx1">
                    <a:lumMod val="75000"/>
                    <a:lumOff val="25000"/>
                  </a:schemeClr>
                </a:solidFill>
                <a:latin typeface="+mn-lt"/>
                <a:ea typeface="+mn-ea"/>
                <a:cs typeface="+mn-cs"/>
                <a:hlinkClick r:id="rId4">
                  <a:extLst>
                    <a:ext uri="{A12FA001-AC4F-418D-AE19-62706E023703}">
                      <ahyp:hlinkClr xmlns:ahyp="http://schemas.microsoft.com/office/drawing/2018/hyperlinkcolor" val="tx"/>
                    </a:ext>
                  </a:extLst>
                </a:hlinkClick>
              </a:rPr>
              <a:t>https://bowen.asn.au/</a:t>
            </a:r>
            <a:endParaRPr lang="en-US" sz="1700" kern="1200" dirty="0">
              <a:solidFill>
                <a:schemeClr val="tx1">
                  <a:lumMod val="75000"/>
                  <a:lumOff val="25000"/>
                </a:schemeClr>
              </a:solidFill>
              <a:latin typeface="+mn-lt"/>
              <a:ea typeface="+mn-ea"/>
              <a:cs typeface="+mn-cs"/>
            </a:endParaRPr>
          </a:p>
          <a:p>
            <a:endParaRPr lang="en-US" sz="1700" kern="1200" dirty="0">
              <a:solidFill>
                <a:schemeClr val="tx1">
                  <a:lumMod val="75000"/>
                  <a:lumOff val="25000"/>
                </a:schemeClr>
              </a:solidFill>
              <a:latin typeface="+mn-lt"/>
              <a:ea typeface="+mn-ea"/>
              <a:cs typeface="+mn-cs"/>
            </a:endParaRPr>
          </a:p>
          <a:p>
            <a:r>
              <a:rPr lang="en-US" sz="1700" kern="1200" dirty="0">
                <a:solidFill>
                  <a:schemeClr val="accent2">
                    <a:lumMod val="60000"/>
                    <a:lumOff val="40000"/>
                  </a:schemeClr>
                </a:solidFill>
                <a:latin typeface="+mn-lt"/>
                <a:ea typeface="+mn-ea"/>
                <a:cs typeface="+mn-cs"/>
              </a:rPr>
              <a:t>BTFA News and Research: </a:t>
            </a:r>
          </a:p>
          <a:p>
            <a:r>
              <a:rPr lang="en-US" sz="1700" kern="1200" dirty="0">
                <a:solidFill>
                  <a:schemeClr val="tx1">
                    <a:lumMod val="75000"/>
                    <a:lumOff val="25000"/>
                  </a:schemeClr>
                </a:solidFill>
                <a:latin typeface="+mn-lt"/>
                <a:ea typeface="+mn-ea"/>
                <a:cs typeface="+mn-cs"/>
                <a:hlinkClick r:id="rId5">
                  <a:extLst>
                    <a:ext uri="{A12FA001-AC4F-418D-AE19-62706E023703}">
                      <ahyp:hlinkClr xmlns:ahyp="http://schemas.microsoft.com/office/drawing/2018/hyperlinkcolor" val="tx"/>
                    </a:ext>
                  </a:extLst>
                </a:hlinkClick>
              </a:rPr>
              <a:t>https://bowen.asn.au/news-and-research/</a:t>
            </a:r>
            <a:endParaRPr lang="en-US" sz="1700" kern="1200" dirty="0">
              <a:solidFill>
                <a:schemeClr val="tx1">
                  <a:lumMod val="75000"/>
                  <a:lumOff val="25000"/>
                </a:schemeClr>
              </a:solidFill>
              <a:latin typeface="+mn-lt"/>
              <a:ea typeface="+mn-ea"/>
              <a:cs typeface="+mn-cs"/>
            </a:endParaRPr>
          </a:p>
          <a:p>
            <a:endParaRPr lang="en-US" sz="1700" kern="1200" dirty="0">
              <a:solidFill>
                <a:schemeClr val="tx1">
                  <a:lumMod val="75000"/>
                  <a:lumOff val="25000"/>
                </a:schemeClr>
              </a:solidFill>
              <a:latin typeface="+mn-lt"/>
              <a:ea typeface="+mn-ea"/>
              <a:cs typeface="+mn-cs"/>
            </a:endParaRPr>
          </a:p>
          <a:p>
            <a:r>
              <a:rPr lang="en-US" sz="1700" kern="1200" dirty="0">
                <a:solidFill>
                  <a:schemeClr val="accent2">
                    <a:lumMod val="60000"/>
                    <a:lumOff val="40000"/>
                  </a:schemeClr>
                </a:solidFill>
                <a:latin typeface="+mn-lt"/>
                <a:ea typeface="+mn-ea"/>
                <a:cs typeface="+mn-cs"/>
              </a:rPr>
              <a:t>BTFA Research email: </a:t>
            </a:r>
          </a:p>
          <a:p>
            <a:r>
              <a:rPr lang="en-US" sz="1700" kern="1200" dirty="0">
                <a:solidFill>
                  <a:schemeClr val="tx1">
                    <a:lumMod val="75000"/>
                    <a:lumOff val="25000"/>
                  </a:schemeClr>
                </a:solidFill>
                <a:latin typeface="+mn-lt"/>
                <a:ea typeface="+mn-ea"/>
                <a:cs typeface="+mn-cs"/>
                <a:hlinkClick r:id="rId6">
                  <a:extLst>
                    <a:ext uri="{A12FA001-AC4F-418D-AE19-62706E023703}">
                      <ahyp:hlinkClr xmlns:ahyp="http://schemas.microsoft.com/office/drawing/2018/hyperlinkcolor" val="tx"/>
                    </a:ext>
                  </a:extLst>
                </a:hlinkClick>
              </a:rPr>
              <a:t>research@bowen.asn.au</a:t>
            </a:r>
            <a:r>
              <a:rPr lang="en-US" sz="1700" kern="1200" dirty="0">
                <a:solidFill>
                  <a:schemeClr val="tx1">
                    <a:lumMod val="75000"/>
                    <a:lumOff val="25000"/>
                  </a:schemeClr>
                </a:solidFill>
                <a:latin typeface="+mn-lt"/>
                <a:ea typeface="+mn-ea"/>
                <a:cs typeface="+mn-cs"/>
              </a:rPr>
              <a:t> </a:t>
            </a:r>
          </a:p>
        </p:txBody>
      </p:sp>
      <p:sp>
        <p:nvSpPr>
          <p:cNvPr id="21" name="Rectangle 20">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26355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lose up of a sign&#10;&#10;Description automatically generated">
            <a:extLst>
              <a:ext uri="{FF2B5EF4-FFF2-40B4-BE49-F238E27FC236}">
                <a16:creationId xmlns:a16="http://schemas.microsoft.com/office/drawing/2014/main" id="{E318DEDB-971B-4836-AC69-5BE1AEACA8B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62001" y="533401"/>
            <a:ext cx="7620000" cy="5335588"/>
          </a:xfrm>
        </p:spPr>
      </p:pic>
    </p:spTree>
    <p:extLst>
      <p:ext uri="{BB962C8B-B14F-4D97-AF65-F5344CB8AC3E}">
        <p14:creationId xmlns:p14="http://schemas.microsoft.com/office/powerpoint/2010/main" val="3048828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1295400"/>
          </a:xfrm>
        </p:spPr>
        <p:txBody>
          <a:bodyPr>
            <a:noAutofit/>
          </a:bodyPr>
          <a:lstStyle/>
          <a:p>
            <a:r>
              <a:rPr lang="en-US" dirty="0">
                <a:ln w="0"/>
                <a:solidFill>
                  <a:schemeClr val="tx1"/>
                </a:solidFill>
                <a:effectLst>
                  <a:outerShdw blurRad="38100" dist="19050" dir="2700000" algn="tl" rotWithShape="0">
                    <a:schemeClr val="dk1">
                      <a:alpha val="40000"/>
                    </a:schemeClr>
                  </a:outerShdw>
                </a:effectLst>
              </a:rPr>
              <a:t>Celebrating</a:t>
            </a:r>
            <a:r>
              <a:rPr lang="en-US" sz="3600" dirty="0">
                <a:ln w="0"/>
                <a:solidFill>
                  <a:schemeClr val="tx1"/>
                </a:solidFill>
                <a:effectLst>
                  <a:outerShdw blurRad="38100" dist="19050" dir="2700000" algn="tl" rotWithShape="0">
                    <a:schemeClr val="dk1">
                      <a:alpha val="40000"/>
                    </a:schemeClr>
                  </a:outerShdw>
                </a:effectLst>
              </a:rPr>
              <a:t> </a:t>
            </a:r>
            <a:r>
              <a:rPr lang="en-US" dirty="0">
                <a:ln w="0"/>
                <a:solidFill>
                  <a:schemeClr val="tx1"/>
                </a:solidFill>
                <a:effectLst>
                  <a:outerShdw blurRad="38100" dist="19050" dir="2700000" algn="tl" rotWithShape="0">
                    <a:schemeClr val="dk1">
                      <a:alpha val="40000"/>
                    </a:schemeClr>
                  </a:outerShdw>
                </a:effectLst>
              </a:rPr>
              <a:t>the past </a:t>
            </a:r>
          </a:p>
        </p:txBody>
      </p:sp>
      <p:sp>
        <p:nvSpPr>
          <p:cNvPr id="3" name="Content Placeholder 2"/>
          <p:cNvSpPr>
            <a:spLocks noGrp="1"/>
          </p:cNvSpPr>
          <p:nvPr>
            <p:ph idx="1"/>
          </p:nvPr>
        </p:nvSpPr>
        <p:spPr>
          <a:xfrm>
            <a:off x="457200" y="1905000"/>
            <a:ext cx="7010400" cy="4343400"/>
          </a:xfrm>
        </p:spPr>
        <p:txBody>
          <a:bodyPr>
            <a:noAutofit/>
          </a:bodyPr>
          <a:lstStyle/>
          <a:p>
            <a:endParaRPr lang="en-US" sz="2400" dirty="0">
              <a:solidFill>
                <a:srgbClr val="0070C0"/>
              </a:solidFill>
            </a:endParaRPr>
          </a:p>
          <a:p>
            <a:endParaRPr lang="en-US" sz="2400" dirty="0">
              <a:solidFill>
                <a:srgbClr val="0070C0"/>
              </a:solidFill>
            </a:endParaRPr>
          </a:p>
        </p:txBody>
      </p:sp>
      <p:sp>
        <p:nvSpPr>
          <p:cNvPr id="7" name="Text Placeholder 5">
            <a:extLst>
              <a:ext uri="{FF2B5EF4-FFF2-40B4-BE49-F238E27FC236}">
                <a16:creationId xmlns:a16="http://schemas.microsoft.com/office/drawing/2014/main" id="{71010810-7A14-44EF-AF36-6645D3FCE16E}"/>
              </a:ext>
            </a:extLst>
          </p:cNvPr>
          <p:cNvSpPr txBox="1">
            <a:spLocks/>
          </p:cNvSpPr>
          <p:nvPr/>
        </p:nvSpPr>
        <p:spPr>
          <a:xfrm>
            <a:off x="609600" y="2057400"/>
            <a:ext cx="7876854" cy="3733800"/>
          </a:xfrm>
          <a:prstGeom prst="rect">
            <a:avLst/>
          </a:prstGeom>
        </p:spPr>
        <p:txBody>
          <a:bodyPr>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34340" indent="-342900">
              <a:buFont typeface="Wingdings" panose="05000000000000000000" pitchFamily="2" charset="2"/>
              <a:buChar char="Ø"/>
            </a:pPr>
            <a:r>
              <a:rPr lang="en-US" dirty="0">
                <a:solidFill>
                  <a:schemeClr val="tx1">
                    <a:lumMod val="50000"/>
                    <a:lumOff val="50000"/>
                  </a:schemeClr>
                </a:solidFill>
              </a:rPr>
              <a:t>Bowen therapy techniques originated in the 1960s &amp;                            1970s by - Thomas Ambrose Bowen</a:t>
            </a:r>
          </a:p>
          <a:p>
            <a:pPr marL="434340" indent="-342900">
              <a:buFont typeface="Wingdings" panose="05000000000000000000" pitchFamily="2" charset="2"/>
              <a:buChar char="Ø"/>
            </a:pPr>
            <a:r>
              <a:rPr lang="en-US" dirty="0">
                <a:solidFill>
                  <a:schemeClr val="tx1">
                    <a:lumMod val="50000"/>
                    <a:lumOff val="50000"/>
                  </a:schemeClr>
                </a:solidFill>
              </a:rPr>
              <a:t>Gentle yet dynamic </a:t>
            </a:r>
          </a:p>
          <a:p>
            <a:pPr marL="434340" indent="-342900">
              <a:buFont typeface="Wingdings" panose="05000000000000000000" pitchFamily="2" charset="2"/>
              <a:buChar char="Ø"/>
            </a:pPr>
            <a:r>
              <a:rPr lang="en-US" dirty="0">
                <a:solidFill>
                  <a:schemeClr val="tx1">
                    <a:lumMod val="50000"/>
                    <a:lumOff val="50000"/>
                  </a:schemeClr>
                </a:solidFill>
              </a:rPr>
              <a:t>Has positive affects on many common conditions, particularly tissue and joint discomfort and inflexibility</a:t>
            </a:r>
          </a:p>
          <a:p>
            <a:pPr marL="434340" indent="-342900">
              <a:buFont typeface="Wingdings" panose="05000000000000000000" pitchFamily="2" charset="2"/>
              <a:buChar char="Ø"/>
            </a:pPr>
            <a:r>
              <a:rPr lang="en-US" dirty="0">
                <a:solidFill>
                  <a:schemeClr val="tx1">
                    <a:lumMod val="50000"/>
                    <a:lumOff val="50000"/>
                  </a:schemeClr>
                </a:solidFill>
              </a:rPr>
              <a:t>Non-invasive and not drug related </a:t>
            </a:r>
          </a:p>
          <a:p>
            <a:pPr marL="434340" indent="-342900">
              <a:buFont typeface="Wingdings" panose="05000000000000000000" pitchFamily="2" charset="2"/>
              <a:buChar char="Ø"/>
            </a:pPr>
            <a:r>
              <a:rPr lang="en-US" dirty="0">
                <a:solidFill>
                  <a:schemeClr val="tx1">
                    <a:lumMod val="50000"/>
                    <a:lumOff val="50000"/>
                  </a:schemeClr>
                </a:solidFill>
              </a:rPr>
              <a:t>Remedial</a:t>
            </a:r>
          </a:p>
          <a:p>
            <a:pPr marL="434340" indent="-342900">
              <a:buFont typeface="Wingdings" panose="05000000000000000000" pitchFamily="2" charset="2"/>
              <a:buChar char="Ø"/>
            </a:pPr>
            <a:r>
              <a:rPr lang="en-US" dirty="0">
                <a:solidFill>
                  <a:schemeClr val="tx1">
                    <a:lumMod val="50000"/>
                    <a:lumOff val="50000"/>
                  </a:schemeClr>
                </a:solidFill>
              </a:rPr>
              <a:t>Compliments other modalities – including many mainstream treatments (e.g. cancer treatments) </a:t>
            </a:r>
          </a:p>
          <a:p>
            <a:pPr marL="434340" indent="-342900">
              <a:buFont typeface="Wingdings" panose="05000000000000000000" pitchFamily="2" charset="2"/>
              <a:buChar char="Ø"/>
            </a:pPr>
            <a:r>
              <a:rPr lang="en-US" dirty="0">
                <a:solidFill>
                  <a:schemeClr val="tx1">
                    <a:lumMod val="50000"/>
                    <a:lumOff val="50000"/>
                  </a:schemeClr>
                </a:solidFill>
              </a:rPr>
              <a:t>Can produce results relatively quickly</a:t>
            </a:r>
            <a:endParaRPr lang="en-US" sz="1400" dirty="0">
              <a:solidFill>
                <a:schemeClr val="tx1">
                  <a:lumMod val="50000"/>
                  <a:lumOff val="50000"/>
                </a:schemeClr>
              </a:solidFill>
            </a:endParaRPr>
          </a:p>
          <a:p>
            <a:pPr lvl="1"/>
            <a:endParaRPr lang="en-US" dirty="0">
              <a:solidFill>
                <a:schemeClr val="accent3">
                  <a:lumMod val="75000"/>
                </a:schemeClr>
              </a:solidFill>
            </a:endParaRPr>
          </a:p>
          <a:p>
            <a:pPr lvl="1"/>
            <a:endParaRPr lang="en-US" dirty="0">
              <a:solidFill>
                <a:schemeClr val="accent3">
                  <a:lumMod val="75000"/>
                </a:schemeClr>
              </a:solidFill>
            </a:endParaRPr>
          </a:p>
          <a:p>
            <a:pPr>
              <a:buFont typeface="Wingdings" pitchFamily="2" charset="2"/>
              <a:buChar char="v"/>
            </a:pPr>
            <a:endParaRPr lang="en-US" dirty="0"/>
          </a:p>
        </p:txBody>
      </p:sp>
      <p:pic>
        <p:nvPicPr>
          <p:cNvPr id="8" name="Picture Placeholder 6" descr="thomas ambrose bowen.bmp">
            <a:extLst>
              <a:ext uri="{FF2B5EF4-FFF2-40B4-BE49-F238E27FC236}">
                <a16:creationId xmlns:a16="http://schemas.microsoft.com/office/drawing/2014/main" id="{F3D49598-C70C-4E95-A35E-B08F589FA1C0}"/>
              </a:ext>
            </a:extLst>
          </p:cNvPr>
          <p:cNvPicPr>
            <a:picLocks noChangeAspect="1"/>
          </p:cNvPicPr>
          <p:nvPr/>
        </p:nvPicPr>
        <p:blipFill>
          <a:blip r:embed="rId3" cstate="print"/>
          <a:srcRect t="9167" b="9167"/>
          <a:stretch>
            <a:fillRect/>
          </a:stretch>
        </p:blipFill>
        <p:spPr bwMode="auto">
          <a:xfrm>
            <a:off x="6705600" y="304800"/>
            <a:ext cx="2094702" cy="2362200"/>
          </a:xfrm>
          <a:prstGeom prst="rect">
            <a:avLst/>
          </a:prstGeom>
          <a:noFill/>
          <a:ln w="38100">
            <a:solidFill>
              <a:srgbClr val="92D050"/>
            </a:solidFill>
          </a:ln>
        </p:spPr>
      </p:pic>
      <p:pic>
        <p:nvPicPr>
          <p:cNvPr id="6" name="Picture 5">
            <a:extLst>
              <a:ext uri="{FF2B5EF4-FFF2-40B4-BE49-F238E27FC236}">
                <a16:creationId xmlns:a16="http://schemas.microsoft.com/office/drawing/2014/main" id="{C8C2C03C-37A0-4F53-B7C5-DA89B764D0F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33852" y="5672108"/>
            <a:ext cx="1600199" cy="542983"/>
          </a:xfrm>
          <a:prstGeom prst="rect">
            <a:avLst/>
          </a:prstGeom>
          <a:noFill/>
          <a:ln>
            <a:noFill/>
          </a:ln>
        </p:spPr>
      </p:pic>
    </p:spTree>
    <p:extLst>
      <p:ext uri="{BB962C8B-B14F-4D97-AF65-F5344CB8AC3E}">
        <p14:creationId xmlns:p14="http://schemas.microsoft.com/office/powerpoint/2010/main" val="777142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4800" dirty="0">
                <a:ln w="0"/>
                <a:effectLst>
                  <a:outerShdw blurRad="38100" dist="19050" dir="2700000" algn="tl" rotWithShape="0">
                    <a:schemeClr val="dk1">
                      <a:alpha val="40000"/>
                    </a:schemeClr>
                  </a:outerShdw>
                </a:effectLst>
              </a:rPr>
              <a:t>Celebrating the past </a:t>
            </a:r>
          </a:p>
        </p:txBody>
      </p:sp>
      <p:pic>
        <p:nvPicPr>
          <p:cNvPr id="7" name="Picture 6" descr="https://encrypted-tbn3.gstatic.com/images?q=tbn:ANd9GcQvZ1HACIN1orIt-qDFkhJu3c3gr4YNoRFuFnaW8D6FSC2Qpd9ACg">
            <a:extLst>
              <a:ext uri="{FF2B5EF4-FFF2-40B4-BE49-F238E27FC236}">
                <a16:creationId xmlns:a16="http://schemas.microsoft.com/office/drawing/2014/main" id="{9D2C9581-AB99-4EF0-AFAB-A08A7C5CDDDC}"/>
              </a:ext>
            </a:extLst>
          </p:cNvPr>
          <p:cNvPicPr>
            <a:picLocks noChangeAspect="1" noChangeArrowheads="1"/>
          </p:cNvPicPr>
          <p:nvPr/>
        </p:nvPicPr>
        <p:blipFill>
          <a:blip r:embed="rId3" cstate="print"/>
          <a:stretch>
            <a:fillRect/>
          </a:stretch>
        </p:blipFill>
        <p:spPr bwMode="auto">
          <a:xfrm>
            <a:off x="807324" y="2406572"/>
            <a:ext cx="2321247" cy="2490504"/>
          </a:xfrm>
          <a:prstGeom prst="rect">
            <a:avLst/>
          </a:prstGeom>
          <a:noFill/>
        </p:spPr>
      </p:pic>
      <p:sp>
        <p:nvSpPr>
          <p:cNvPr id="3" name="Content Placeholder 2"/>
          <p:cNvSpPr>
            <a:spLocks noGrp="1"/>
          </p:cNvSpPr>
          <p:nvPr>
            <p:ph idx="1"/>
          </p:nvPr>
        </p:nvSpPr>
        <p:spPr>
          <a:xfrm>
            <a:off x="3479799" y="1845733"/>
            <a:ext cx="4886961" cy="4412249"/>
          </a:xfrm>
        </p:spPr>
        <p:txBody>
          <a:bodyPr>
            <a:normAutofit lnSpcReduction="10000"/>
          </a:bodyPr>
          <a:lstStyle/>
          <a:p>
            <a:pPr>
              <a:buFont typeface="Wingdings" panose="05000000000000000000" pitchFamily="2" charset="2"/>
              <a:buChar char="Ø"/>
            </a:pPr>
            <a:endParaRPr lang="en-US" dirty="0"/>
          </a:p>
          <a:p>
            <a:pPr>
              <a:buFont typeface="Wingdings" panose="05000000000000000000" pitchFamily="2" charset="2"/>
              <a:buChar char="Ø"/>
            </a:pPr>
            <a:r>
              <a:rPr lang="en-US" dirty="0"/>
              <a:t>T</a:t>
            </a:r>
            <a:r>
              <a:rPr lang="en-US" dirty="0">
                <a:solidFill>
                  <a:schemeClr val="tx1">
                    <a:lumMod val="50000"/>
                    <a:lumOff val="50000"/>
                  </a:schemeClr>
                </a:solidFill>
              </a:rPr>
              <a:t>om’s learnings and teachings: the Master</a:t>
            </a:r>
          </a:p>
          <a:p>
            <a:pPr>
              <a:buFont typeface="Wingdings" panose="05000000000000000000" pitchFamily="2" charset="2"/>
              <a:buChar char="Ø"/>
            </a:pPr>
            <a:r>
              <a:rPr lang="en-US" dirty="0">
                <a:solidFill>
                  <a:schemeClr val="tx1">
                    <a:lumMod val="50000"/>
                    <a:lumOff val="50000"/>
                  </a:schemeClr>
                </a:solidFill>
              </a:rPr>
              <a:t>Training schools emerged: the Instructors</a:t>
            </a:r>
          </a:p>
          <a:p>
            <a:pPr>
              <a:buFont typeface="Wingdings" panose="05000000000000000000" pitchFamily="2" charset="2"/>
              <a:buChar char="Ø"/>
            </a:pPr>
            <a:r>
              <a:rPr lang="en-US" dirty="0">
                <a:solidFill>
                  <a:schemeClr val="tx1">
                    <a:lumMod val="50000"/>
                    <a:lumOff val="50000"/>
                  </a:schemeClr>
                </a:solidFill>
              </a:rPr>
              <a:t>Emerging Professionalisation </a:t>
            </a:r>
          </a:p>
          <a:p>
            <a:pPr lvl="1">
              <a:buFont typeface="Arial" panose="020B0604020202020204" pitchFamily="34" charset="0"/>
              <a:buChar char="•"/>
            </a:pPr>
            <a:r>
              <a:rPr lang="en-US" dirty="0">
                <a:solidFill>
                  <a:schemeClr val="tx1">
                    <a:lumMod val="50000"/>
                    <a:lumOff val="50000"/>
                  </a:schemeClr>
                </a:solidFill>
              </a:rPr>
              <a:t>Two associations established Australia wide (BAA/BTFA) with others internationally:</a:t>
            </a:r>
          </a:p>
          <a:p>
            <a:pPr lvl="2"/>
            <a:r>
              <a:rPr lang="en-US" dirty="0">
                <a:solidFill>
                  <a:schemeClr val="tx1">
                    <a:lumMod val="50000"/>
                    <a:lumOff val="50000"/>
                  </a:schemeClr>
                </a:solidFill>
              </a:rPr>
              <a:t>Current active Australian membership 2019 - just over 900 practitioners </a:t>
            </a:r>
          </a:p>
          <a:p>
            <a:pPr lvl="2"/>
            <a:r>
              <a:rPr lang="en-US" dirty="0">
                <a:solidFill>
                  <a:schemeClr val="tx1">
                    <a:lumMod val="50000"/>
                    <a:lumOff val="50000"/>
                  </a:schemeClr>
                </a:solidFill>
              </a:rPr>
              <a:t>International footprint includes Training schools and Practitioners in NZ, UK and Europe</a:t>
            </a:r>
          </a:p>
          <a:p>
            <a:pPr>
              <a:buFont typeface="Wingdings" panose="05000000000000000000" pitchFamily="2" charset="2"/>
              <a:buChar char="Ø"/>
            </a:pPr>
            <a:r>
              <a:rPr lang="en-US" dirty="0">
                <a:solidFill>
                  <a:schemeClr val="tx1">
                    <a:lumMod val="50000"/>
                    <a:lumOff val="50000"/>
                  </a:schemeClr>
                </a:solidFill>
              </a:rPr>
              <a:t>Anecdotal ‘evidence’ of effectiveness </a:t>
            </a:r>
          </a:p>
          <a:p>
            <a:pPr>
              <a:buFont typeface="Wingdings" panose="05000000000000000000" pitchFamily="2" charset="2"/>
              <a:buChar char="Ø"/>
            </a:pPr>
            <a:r>
              <a:rPr lang="en-US" dirty="0">
                <a:solidFill>
                  <a:schemeClr val="tx1">
                    <a:lumMod val="50000"/>
                    <a:lumOff val="50000"/>
                  </a:schemeClr>
                </a:solidFill>
              </a:rPr>
              <a:t>Research: practitioner driven, small scale and variable scientific quality </a:t>
            </a:r>
          </a:p>
          <a:p>
            <a:endParaRPr lang="en-US" dirty="0"/>
          </a:p>
          <a:p>
            <a:endParaRPr lang="en-US" dirty="0"/>
          </a:p>
        </p:txBody>
      </p:sp>
      <p:pic>
        <p:nvPicPr>
          <p:cNvPr id="9" name="Picture 8">
            <a:extLst>
              <a:ext uri="{FF2B5EF4-FFF2-40B4-BE49-F238E27FC236}">
                <a16:creationId xmlns:a16="http://schemas.microsoft.com/office/drawing/2014/main" id="{3C46141F-3FBF-43BF-A61A-2DF7D0D827A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5715000"/>
            <a:ext cx="1600199" cy="54298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7" name="Straight Connector 36">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9" name="Rectangle 38">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5710114" y="0"/>
            <a:ext cx="343855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BCB1FE0B-AE5E-4530-826F-76564076E60D}"/>
              </a:ext>
            </a:extLst>
          </p:cNvPr>
          <p:cNvSpPr/>
          <p:nvPr/>
        </p:nvSpPr>
        <p:spPr>
          <a:xfrm>
            <a:off x="6072663" y="640080"/>
            <a:ext cx="2744435" cy="2926080"/>
          </a:xfrm>
          <a:prstGeom prst="rect">
            <a:avLst/>
          </a:prstGeom>
        </p:spPr>
        <p:txBody>
          <a:bodyPr vert="horz" lIns="91440" tIns="45720" rIns="91440" bIns="45720" rtlCol="0" anchor="b">
            <a:normAutofit/>
          </a:bodyPr>
          <a:lstStyle/>
          <a:p>
            <a:pPr>
              <a:lnSpc>
                <a:spcPct val="85000"/>
              </a:lnSpc>
              <a:spcBef>
                <a:spcPct val="0"/>
              </a:spcBef>
              <a:spcAft>
                <a:spcPts val="600"/>
              </a:spcAft>
            </a:pPr>
            <a:r>
              <a:rPr lang="en-US" sz="3800" kern="1200" spc="-50" baseline="0" dirty="0">
                <a:ln w="0"/>
                <a:solidFill>
                  <a:srgbClr val="FFFFFF"/>
                </a:solidFill>
                <a:effectLst>
                  <a:outerShdw blurRad="38100" dist="19050" dir="2700000" algn="tl" rotWithShape="0">
                    <a:schemeClr val="dk1">
                      <a:alpha val="40000"/>
                    </a:schemeClr>
                  </a:outerShdw>
                </a:effectLst>
                <a:latin typeface="+mj-lt"/>
                <a:ea typeface="+mj-ea"/>
                <a:cs typeface="+mj-cs"/>
              </a:rPr>
              <a:t>Accepting Change</a:t>
            </a:r>
            <a:endParaRPr lang="en-US" sz="3800" kern="1200" spc="-50" baseline="0" dirty="0">
              <a:solidFill>
                <a:srgbClr val="FFFFFF"/>
              </a:solidFill>
              <a:latin typeface="+mj-lt"/>
              <a:ea typeface="+mj-ea"/>
              <a:cs typeface="+mj-cs"/>
            </a:endParaRPr>
          </a:p>
        </p:txBody>
      </p:sp>
      <p:sp>
        <p:nvSpPr>
          <p:cNvPr id="43" name="Rectangle 42">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679"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descr="A picture containing food, fruit&#10;&#10;Description automatically generated">
            <a:extLst>
              <a:ext uri="{FF2B5EF4-FFF2-40B4-BE49-F238E27FC236}">
                <a16:creationId xmlns:a16="http://schemas.microsoft.com/office/drawing/2014/main" id="{166DB490-FEC4-47FD-9708-A72EDB0D84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681" y="1795230"/>
            <a:ext cx="4700365" cy="3267540"/>
          </a:xfrm>
          <a:prstGeom prst="rect">
            <a:avLst/>
          </a:prstGeom>
        </p:spPr>
      </p:pic>
    </p:spTree>
    <p:extLst>
      <p:ext uri="{BB962C8B-B14F-4D97-AF65-F5344CB8AC3E}">
        <p14:creationId xmlns:p14="http://schemas.microsoft.com/office/powerpoint/2010/main" val="2775720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7" name="Straight Connector 36">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9" name="Rectangle 38">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Content Placeholder 3" descr="A close up of a road&#10;&#10;Description automatically generated">
            <a:extLst>
              <a:ext uri="{FF2B5EF4-FFF2-40B4-BE49-F238E27FC236}">
                <a16:creationId xmlns:a16="http://schemas.microsoft.com/office/drawing/2014/main" id="{BF7B88B8-9FC9-4E5F-AA73-355465BD13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0609" y="640080"/>
            <a:ext cx="2733141" cy="5577840"/>
          </a:xfrm>
          <a:prstGeom prst="rect">
            <a:avLst/>
          </a:prstGeom>
        </p:spPr>
      </p:pic>
      <p:sp>
        <p:nvSpPr>
          <p:cNvPr id="41" name="Rectangle 40">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5710114" y="0"/>
            <a:ext cx="343855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BCB1FE0B-AE5E-4530-826F-76564076E60D}"/>
              </a:ext>
            </a:extLst>
          </p:cNvPr>
          <p:cNvSpPr/>
          <p:nvPr/>
        </p:nvSpPr>
        <p:spPr>
          <a:xfrm>
            <a:off x="6072663" y="640080"/>
            <a:ext cx="2744435" cy="2926080"/>
          </a:xfrm>
          <a:prstGeom prst="rect">
            <a:avLst/>
          </a:prstGeom>
        </p:spPr>
        <p:txBody>
          <a:bodyPr vert="horz" lIns="91440" tIns="45720" rIns="91440" bIns="45720" rtlCol="0" anchor="b">
            <a:normAutofit/>
          </a:bodyPr>
          <a:lstStyle/>
          <a:p>
            <a:pPr>
              <a:lnSpc>
                <a:spcPct val="85000"/>
              </a:lnSpc>
              <a:spcBef>
                <a:spcPct val="0"/>
              </a:spcBef>
              <a:spcAft>
                <a:spcPts val="600"/>
              </a:spcAft>
            </a:pPr>
            <a:r>
              <a:rPr lang="en-US" sz="3800" kern="1200" spc="-50" baseline="0" dirty="0">
                <a:ln w="0"/>
                <a:solidFill>
                  <a:srgbClr val="FFFFFF"/>
                </a:solidFill>
                <a:effectLst>
                  <a:outerShdw blurRad="38100" dist="19050" dir="2700000" algn="tl" rotWithShape="0">
                    <a:schemeClr val="dk1">
                      <a:alpha val="40000"/>
                    </a:schemeClr>
                  </a:outerShdw>
                </a:effectLst>
                <a:latin typeface="+mj-lt"/>
                <a:ea typeface="+mj-ea"/>
                <a:cs typeface="+mj-cs"/>
              </a:rPr>
              <a:t>Accepting change</a:t>
            </a:r>
            <a:endParaRPr lang="en-US" sz="3800" kern="1200" spc="-50" baseline="0" dirty="0">
              <a:solidFill>
                <a:srgbClr val="FFFFFF"/>
              </a:solidFill>
              <a:latin typeface="+mj-lt"/>
              <a:ea typeface="+mj-ea"/>
              <a:cs typeface="+mj-cs"/>
            </a:endParaRPr>
          </a:p>
        </p:txBody>
      </p:sp>
      <p:sp>
        <p:nvSpPr>
          <p:cNvPr id="43" name="Rectangle 42">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679"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9433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4800" dirty="0">
                <a:ln w="0"/>
                <a:effectLst>
                  <a:outerShdw blurRad="38100" dist="19050" dir="2700000" algn="tl" rotWithShape="0">
                    <a:schemeClr val="dk1">
                      <a:alpha val="40000"/>
                    </a:schemeClr>
                  </a:outerShdw>
                </a:effectLst>
              </a:rPr>
              <a:t>The road in front</a:t>
            </a:r>
          </a:p>
        </p:txBody>
      </p:sp>
      <p:pic>
        <p:nvPicPr>
          <p:cNvPr id="6" name="Picture 5">
            <a:extLst>
              <a:ext uri="{FF2B5EF4-FFF2-40B4-BE49-F238E27FC236}">
                <a16:creationId xmlns:a16="http://schemas.microsoft.com/office/drawing/2014/main" id="{D610E6B1-9753-4377-BBCC-4232F959E2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324" y="2491200"/>
            <a:ext cx="2321247" cy="2321247"/>
          </a:xfrm>
          <a:prstGeom prst="rect">
            <a:avLst/>
          </a:prstGeom>
        </p:spPr>
      </p:pic>
      <p:sp>
        <p:nvSpPr>
          <p:cNvPr id="3" name="Content Placeholder 2"/>
          <p:cNvSpPr>
            <a:spLocks noGrp="1"/>
          </p:cNvSpPr>
          <p:nvPr>
            <p:ph idx="1"/>
          </p:nvPr>
        </p:nvSpPr>
        <p:spPr>
          <a:xfrm>
            <a:off x="3479799" y="2209800"/>
            <a:ext cx="4886961" cy="3659294"/>
          </a:xfrm>
        </p:spPr>
        <p:txBody>
          <a:bodyPr>
            <a:normAutofit/>
          </a:bodyPr>
          <a:lstStyle/>
          <a:p>
            <a:pPr>
              <a:buClr>
                <a:srgbClr val="C00000"/>
              </a:buClr>
              <a:buFont typeface="Wingdings" panose="05000000000000000000" pitchFamily="2" charset="2"/>
              <a:buChar char="ü"/>
            </a:pPr>
            <a:r>
              <a:rPr lang="en-US" sz="2200" dirty="0"/>
              <a:t>Health Service context for CAM changing to increased emphasis on EBM &amp; EBP approaches </a:t>
            </a:r>
          </a:p>
          <a:p>
            <a:pPr>
              <a:buClr>
                <a:srgbClr val="C00000"/>
              </a:buClr>
              <a:buFont typeface="Wingdings" panose="05000000000000000000" pitchFamily="2" charset="2"/>
              <a:buChar char="ü"/>
            </a:pPr>
            <a:r>
              <a:rPr lang="en-US" sz="2200" dirty="0"/>
              <a:t>Ongoing health consumer engagement and support for Bowen Therapy</a:t>
            </a:r>
          </a:p>
          <a:p>
            <a:pPr>
              <a:buClr>
                <a:srgbClr val="C00000"/>
              </a:buClr>
              <a:buFont typeface="Wingdings" panose="05000000000000000000" pitchFamily="2" charset="2"/>
              <a:buChar char="ü"/>
            </a:pPr>
            <a:r>
              <a:rPr lang="en-US" sz="2200" dirty="0"/>
              <a:t>Some scientific research but research agenda still largely practitioner driven, and evidence regarded as of limited ‘quality’ – 2014 Natural Therapies Review </a:t>
            </a:r>
          </a:p>
          <a:p>
            <a:pPr>
              <a:buClr>
                <a:srgbClr val="C00000"/>
              </a:buClr>
              <a:buFont typeface="Wingdings" panose="05000000000000000000" pitchFamily="2" charset="2"/>
              <a:buChar char="ü"/>
            </a:pPr>
            <a:endParaRPr lang="en-US" sz="2000" dirty="0"/>
          </a:p>
          <a:p>
            <a:endParaRPr lang="en-US" sz="2000" dirty="0"/>
          </a:p>
        </p:txBody>
      </p:sp>
      <p:pic>
        <p:nvPicPr>
          <p:cNvPr id="8" name="Picture 7">
            <a:extLst>
              <a:ext uri="{FF2B5EF4-FFF2-40B4-BE49-F238E27FC236}">
                <a16:creationId xmlns:a16="http://schemas.microsoft.com/office/drawing/2014/main" id="{72D76798-5EB4-42A7-8F27-46436C07AB8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5715000"/>
            <a:ext cx="1600199" cy="542983"/>
          </a:xfrm>
          <a:prstGeom prst="rect">
            <a:avLst/>
          </a:prstGeom>
          <a:noFill/>
          <a:ln>
            <a:noFill/>
          </a:ln>
        </p:spPr>
      </p:pic>
    </p:spTree>
    <p:extLst>
      <p:ext uri="{BB962C8B-B14F-4D97-AF65-F5344CB8AC3E}">
        <p14:creationId xmlns:p14="http://schemas.microsoft.com/office/powerpoint/2010/main" val="3664590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1450757"/>
          </a:xfrm>
        </p:spPr>
        <p:txBody>
          <a:bodyPr>
            <a:normAutofit/>
          </a:bodyPr>
          <a:lstStyle/>
          <a:p>
            <a:r>
              <a:rPr lang="en-US" sz="4800" dirty="0">
                <a:ln w="0"/>
                <a:effectLst>
                  <a:outerShdw blurRad="38100" dist="19050" dir="2700000" algn="tl" rotWithShape="0">
                    <a:schemeClr val="dk1">
                      <a:alpha val="40000"/>
                    </a:schemeClr>
                  </a:outerShdw>
                </a:effectLst>
              </a:rPr>
              <a:t>The road in front</a:t>
            </a:r>
          </a:p>
        </p:txBody>
      </p:sp>
      <p:sp>
        <p:nvSpPr>
          <p:cNvPr id="3" name="Content Placeholder 2"/>
          <p:cNvSpPr>
            <a:spLocks noGrp="1"/>
          </p:cNvSpPr>
          <p:nvPr>
            <p:ph idx="1"/>
          </p:nvPr>
        </p:nvSpPr>
        <p:spPr>
          <a:xfrm>
            <a:off x="822959" y="2057400"/>
            <a:ext cx="4841240" cy="3505200"/>
          </a:xfrm>
        </p:spPr>
        <p:txBody>
          <a:bodyPr>
            <a:normAutofit/>
          </a:bodyPr>
          <a:lstStyle/>
          <a:p>
            <a:pPr>
              <a:buClr>
                <a:srgbClr val="C00000"/>
              </a:buClr>
              <a:buFont typeface="Wingdings" panose="05000000000000000000" pitchFamily="2" charset="2"/>
              <a:buChar char="ü"/>
            </a:pPr>
            <a:r>
              <a:rPr lang="en-US" sz="2200" dirty="0"/>
              <a:t>Fostering academic partnerships in CAM </a:t>
            </a:r>
          </a:p>
          <a:p>
            <a:pPr>
              <a:buClr>
                <a:srgbClr val="C00000"/>
              </a:buClr>
              <a:buFont typeface="Wingdings" panose="05000000000000000000" pitchFamily="2" charset="2"/>
              <a:buChar char="ü"/>
            </a:pPr>
            <a:r>
              <a:rPr lang="en-US" sz="2200" dirty="0"/>
              <a:t>Developing research capacity and culture </a:t>
            </a:r>
          </a:p>
          <a:p>
            <a:pPr>
              <a:buClr>
                <a:srgbClr val="C00000"/>
              </a:buClr>
              <a:buFont typeface="Wingdings" panose="05000000000000000000" pitchFamily="2" charset="2"/>
              <a:buChar char="ü"/>
            </a:pPr>
            <a:r>
              <a:rPr lang="en-US" sz="2200" dirty="0"/>
              <a:t>Inter-profession research partnerships </a:t>
            </a:r>
          </a:p>
          <a:p>
            <a:pPr>
              <a:buClr>
                <a:srgbClr val="C00000"/>
              </a:buClr>
              <a:buFont typeface="Wingdings" panose="05000000000000000000" pitchFamily="2" charset="2"/>
              <a:buChar char="ü"/>
            </a:pPr>
            <a:r>
              <a:rPr lang="en-US" sz="2200" dirty="0"/>
              <a:t>Demonstrating compliance as a CAM therapy - Challenging Health Fund Rebate exclusion – 2019</a:t>
            </a:r>
          </a:p>
          <a:p>
            <a:pPr>
              <a:buClr>
                <a:srgbClr val="C00000"/>
              </a:buClr>
              <a:buFont typeface="Wingdings" panose="05000000000000000000" pitchFamily="2" charset="2"/>
              <a:buChar char="ü"/>
            </a:pPr>
            <a:r>
              <a:rPr lang="en-US" sz="2200" dirty="0"/>
              <a:t>Building quality evidence base </a:t>
            </a:r>
          </a:p>
          <a:p>
            <a:pPr marL="0" indent="0">
              <a:buNone/>
            </a:pPr>
            <a:endParaRPr lang="en-US" sz="2000" dirty="0"/>
          </a:p>
          <a:p>
            <a:endParaRPr lang="en-US" sz="2000" dirty="0"/>
          </a:p>
        </p:txBody>
      </p:sp>
      <p:pic>
        <p:nvPicPr>
          <p:cNvPr id="6" name="Picture 5">
            <a:extLst>
              <a:ext uri="{FF2B5EF4-FFF2-40B4-BE49-F238E27FC236}">
                <a16:creationId xmlns:a16="http://schemas.microsoft.com/office/drawing/2014/main" id="{D610E6B1-9753-4377-BBCC-4232F959E2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5427" y="2476158"/>
            <a:ext cx="2351332" cy="2351332"/>
          </a:xfrm>
          <a:prstGeom prst="rect">
            <a:avLst/>
          </a:prstGeom>
        </p:spPr>
      </p:pic>
      <p:pic>
        <p:nvPicPr>
          <p:cNvPr id="8" name="Picture 7">
            <a:extLst>
              <a:ext uri="{FF2B5EF4-FFF2-40B4-BE49-F238E27FC236}">
                <a16:creationId xmlns:a16="http://schemas.microsoft.com/office/drawing/2014/main" id="{431BF179-F084-4D65-BA19-2079655883D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5200" y="5638800"/>
            <a:ext cx="1600199" cy="542983"/>
          </a:xfrm>
          <a:prstGeom prst="rect">
            <a:avLst/>
          </a:prstGeom>
          <a:noFill/>
          <a:ln>
            <a:noFill/>
          </a:ln>
        </p:spPr>
      </p:pic>
    </p:spTree>
    <p:extLst>
      <p:ext uri="{BB962C8B-B14F-4D97-AF65-F5344CB8AC3E}">
        <p14:creationId xmlns:p14="http://schemas.microsoft.com/office/powerpoint/2010/main" val="3160364265"/>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1507</Words>
  <Application>Microsoft Office PowerPoint</Application>
  <PresentationFormat>On-screen Show (4:3)</PresentationFormat>
  <Paragraphs>267</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Arial Narrow</vt:lpstr>
      <vt:lpstr>Calibri</vt:lpstr>
      <vt:lpstr>Calibri Light</vt:lpstr>
      <vt:lpstr>Courier New</vt:lpstr>
      <vt:lpstr>Gill Sans MT</vt:lpstr>
      <vt:lpstr>Wingdings</vt:lpstr>
      <vt:lpstr>Retrospect</vt:lpstr>
      <vt:lpstr>RESEARCH MATTERS       CELEBRATING THE PAST:  EMBRACING FUTURE DEVELOPMENT  </vt:lpstr>
      <vt:lpstr>Presentation Overview</vt:lpstr>
      <vt:lpstr>PowerPoint Presentation</vt:lpstr>
      <vt:lpstr>Celebrating the past </vt:lpstr>
      <vt:lpstr>Celebrating the past </vt:lpstr>
      <vt:lpstr>PowerPoint Presentation</vt:lpstr>
      <vt:lpstr>PowerPoint Presentation</vt:lpstr>
      <vt:lpstr>The road in front</vt:lpstr>
      <vt:lpstr>The road in front</vt:lpstr>
      <vt:lpstr>Embracing future development </vt:lpstr>
      <vt:lpstr>PowerPoint Presentation</vt:lpstr>
      <vt:lpstr>Embracing future development </vt:lpstr>
      <vt:lpstr>PowerPoint Presentation</vt:lpstr>
      <vt:lpstr>ARCCIM-BTFA research partnership</vt:lpstr>
      <vt:lpstr>PowerPoint Presentation</vt:lpstr>
      <vt:lpstr>ARCCIM-BTFA research partnership</vt:lpstr>
      <vt:lpstr>ARCCIM-BTFA research partnership</vt:lpstr>
      <vt:lpstr>ARCCIM-BTFA research partnership</vt:lpstr>
      <vt:lpstr>ARCCIM-BTFA Research Partnership</vt:lpstr>
      <vt:lpstr>ARCCIM-BTFA Research Partnership</vt:lpstr>
      <vt:lpstr>ARCCIM-BTFA Research Partnership</vt:lpstr>
      <vt:lpstr>PowerPoint Presentation</vt:lpstr>
      <vt:lpstr>ARCCIM-BTFA research partnership</vt:lpstr>
      <vt:lpstr>ARCCIM-BTFA Research Partnership</vt:lpstr>
      <vt:lpstr>ARCCIM-BTFA Research Partnership</vt:lpstr>
      <vt:lpstr> Overall results and future opportunities   </vt:lpstr>
      <vt:lpstr> Key messages </vt:lpstr>
      <vt:lpstr>Ongoing information and contact details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MATTERS       CELEBRATING THE PAST:  EMBRACING FUTURE DEVELOPMENT  </dc:title>
  <dc:creator>Barbara Beacham</dc:creator>
  <cp:lastModifiedBy>Barbara Beacham</cp:lastModifiedBy>
  <cp:revision>2</cp:revision>
  <dcterms:created xsi:type="dcterms:W3CDTF">2019-11-07T05:14:58Z</dcterms:created>
  <dcterms:modified xsi:type="dcterms:W3CDTF">2019-11-07T05:21:06Z</dcterms:modified>
</cp:coreProperties>
</file>